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4"/>
  </p:notesMasterIdLst>
  <p:sldIdLst>
    <p:sldId id="256" r:id="rId2"/>
    <p:sldId id="276" r:id="rId3"/>
    <p:sldId id="257" r:id="rId4"/>
    <p:sldId id="258" r:id="rId5"/>
    <p:sldId id="264" r:id="rId6"/>
    <p:sldId id="259" r:id="rId7"/>
    <p:sldId id="261" r:id="rId8"/>
    <p:sldId id="263" r:id="rId9"/>
    <p:sldId id="262" r:id="rId10"/>
    <p:sldId id="265" r:id="rId11"/>
    <p:sldId id="266" r:id="rId12"/>
    <p:sldId id="267" r:id="rId13"/>
    <p:sldId id="268" r:id="rId14"/>
    <p:sldId id="269" r:id="rId15"/>
    <p:sldId id="270" r:id="rId16"/>
    <p:sldId id="271" r:id="rId17"/>
    <p:sldId id="272" r:id="rId18"/>
    <p:sldId id="273" r:id="rId19"/>
    <p:sldId id="275" r:id="rId20"/>
    <p:sldId id="274" r:id="rId21"/>
    <p:sldId id="277" r:id="rId22"/>
    <p:sldId id="4303" r:id="rId23"/>
  </p:sldIdLst>
  <p:sldSz cx="12192000" cy="6858000"/>
  <p:notesSz cx="6858000" cy="9144000"/>
  <p:embeddedFontLst>
    <p:embeddedFont>
      <p:font typeface="Source Sans Pro" panose="020B0503030403020204" pitchFamily="34" charset="0"/>
      <p:regular r:id="rId25"/>
      <p:bold r:id="rId26"/>
      <p:italic r:id="rId27"/>
      <p:boldItalic r:id="rId28"/>
    </p:embeddedFont>
    <p:embeddedFont>
      <p:font typeface="Source Sans Pro Black" panose="020B0803030403020204" pitchFamily="34" charset="0"/>
      <p:bold r:id="rId29"/>
      <p:italic r:id="rId30"/>
      <p:boldItalic r:id="rId31"/>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F637E0-7A53-4CBF-9E26-E52CB911F4E6}" v="1" dt="2024-04-10T16:04:09.2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25"/>
    <p:restoredTop sz="94725"/>
  </p:normalViewPr>
  <p:slideViewPr>
    <p:cSldViewPr snapToGrid="0">
      <p:cViewPr varScale="1">
        <p:scale>
          <a:sx n="69" d="100"/>
          <a:sy n="69" d="100"/>
        </p:scale>
        <p:origin x="90" y="51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Whitworth" userId="0f704cc6-76ba-43e6-be14-07d5d3b13151" providerId="ADAL" clId="{A7F637E0-7A53-4CBF-9E26-E52CB911F4E6}"/>
    <pc:docChg chg="modSld">
      <pc:chgData name="Adam Whitworth" userId="0f704cc6-76ba-43e6-be14-07d5d3b13151" providerId="ADAL" clId="{A7F637E0-7A53-4CBF-9E26-E52CB911F4E6}" dt="2024-04-10T16:04:34.732" v="53" actId="1076"/>
      <pc:docMkLst>
        <pc:docMk/>
      </pc:docMkLst>
      <pc:sldChg chg="modSp mod">
        <pc:chgData name="Adam Whitworth" userId="0f704cc6-76ba-43e6-be14-07d5d3b13151" providerId="ADAL" clId="{A7F637E0-7A53-4CBF-9E26-E52CB911F4E6}" dt="2024-04-10T10:39:11.351" v="30" actId="20577"/>
        <pc:sldMkLst>
          <pc:docMk/>
          <pc:sldMk cId="0" sldId="256"/>
        </pc:sldMkLst>
        <pc:spChg chg="mod">
          <ac:chgData name="Adam Whitworth" userId="0f704cc6-76ba-43e6-be14-07d5d3b13151" providerId="ADAL" clId="{A7F637E0-7A53-4CBF-9E26-E52CB911F4E6}" dt="2024-04-10T10:39:11.351" v="30" actId="20577"/>
          <ac:spMkLst>
            <pc:docMk/>
            <pc:sldMk cId="0" sldId="256"/>
            <ac:spMk id="9219" creationId="{074EB35E-6286-124B-959D-07BB360B71AD}"/>
          </ac:spMkLst>
        </pc:spChg>
      </pc:sldChg>
      <pc:sldChg chg="modSp mod">
        <pc:chgData name="Adam Whitworth" userId="0f704cc6-76ba-43e6-be14-07d5d3b13151" providerId="ADAL" clId="{A7F637E0-7A53-4CBF-9E26-E52CB911F4E6}" dt="2024-04-08T12:51:15.791" v="0" actId="6549"/>
        <pc:sldMkLst>
          <pc:docMk/>
          <pc:sldMk cId="0" sldId="277"/>
        </pc:sldMkLst>
        <pc:spChg chg="mod">
          <ac:chgData name="Adam Whitworth" userId="0f704cc6-76ba-43e6-be14-07d5d3b13151" providerId="ADAL" clId="{A7F637E0-7A53-4CBF-9E26-E52CB911F4E6}" dt="2024-04-08T12:51:15.791" v="0" actId="6549"/>
          <ac:spMkLst>
            <pc:docMk/>
            <pc:sldMk cId="0" sldId="277"/>
            <ac:spMk id="28674" creationId="{09C3DE55-84D4-1493-9A19-8D6050505622}"/>
          </ac:spMkLst>
        </pc:spChg>
      </pc:sldChg>
      <pc:sldChg chg="modSp mod">
        <pc:chgData name="Adam Whitworth" userId="0f704cc6-76ba-43e6-be14-07d5d3b13151" providerId="ADAL" clId="{A7F637E0-7A53-4CBF-9E26-E52CB911F4E6}" dt="2024-04-10T16:04:34.732" v="53" actId="1076"/>
        <pc:sldMkLst>
          <pc:docMk/>
          <pc:sldMk cId="0" sldId="4303"/>
        </pc:sldMkLst>
        <pc:spChg chg="mod">
          <ac:chgData name="Adam Whitworth" userId="0f704cc6-76ba-43e6-be14-07d5d3b13151" providerId="ADAL" clId="{A7F637E0-7A53-4CBF-9E26-E52CB911F4E6}" dt="2024-04-10T16:04:34.732" v="53" actId="1076"/>
          <ac:spMkLst>
            <pc:docMk/>
            <pc:sldMk cId="0" sldId="4303"/>
            <ac:spMk id="23557" creationId="{03DAA855-5D4F-DFCF-AF46-AB7E36FEFCA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5798B3-1E5C-4367-2170-8ECDFEE6AB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B7EA88A-8959-0238-8D43-575D4C38DBB8}"/>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F87C4A3F-CFBD-467C-8B08-1456B1289DE8}" type="datetimeFigureOut">
              <a:rPr lang="en-US"/>
              <a:pPr>
                <a:defRPr/>
              </a:pPr>
              <a:t>4/10/2024</a:t>
            </a:fld>
            <a:endParaRPr lang="en-US"/>
          </a:p>
        </p:txBody>
      </p:sp>
      <p:sp>
        <p:nvSpPr>
          <p:cNvPr id="4" name="Slide Image Placeholder 3">
            <a:extLst>
              <a:ext uri="{FF2B5EF4-FFF2-40B4-BE49-F238E27FC236}">
                <a16:creationId xmlns:a16="http://schemas.microsoft.com/office/drawing/2014/main" id="{8AA46A62-2F91-C4A9-681D-A2AD2624A1A3}"/>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0FA09B9-15B1-C134-1D88-6E0973F6A4C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60B6534D-9762-40E0-2978-07C2883EE28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4C0B1F09-B367-FF94-36D6-28E51C30A271}"/>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A85316-9B72-4838-A8BE-9521173A2B7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descr="The University of Sheffield logo">
            <a:extLst>
              <a:ext uri="{FF2B5EF4-FFF2-40B4-BE49-F238E27FC236}">
                <a16:creationId xmlns:a16="http://schemas.microsoft.com/office/drawing/2014/main" id="{56C71BDE-19AE-4D40-FB79-CB2647F5A72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075" y="234950"/>
            <a:ext cx="292258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18658" y="2314851"/>
            <a:ext cx="11519455" cy="1511714"/>
          </a:xfrm>
        </p:spPr>
        <p:txBody>
          <a:bodyPr anchor="t">
            <a:normAutofit/>
          </a:bodyPr>
          <a:lstStyle>
            <a:lvl1pPr algn="l">
              <a:defRPr sz="5400" b="1" i="0">
                <a:latin typeface="Source Sans Pro Black" panose="020B0503030403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18658" y="3875824"/>
            <a:ext cx="11519455" cy="514592"/>
          </a:xfrm>
        </p:spPr>
        <p:txBody>
          <a:bodyPr>
            <a:no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ext Placeholder 7"/>
          <p:cNvSpPr>
            <a:spLocks noGrp="1"/>
          </p:cNvSpPr>
          <p:nvPr>
            <p:ph type="body" sz="quarter" idx="13"/>
          </p:nvPr>
        </p:nvSpPr>
        <p:spPr>
          <a:xfrm>
            <a:off x="218658" y="5035387"/>
            <a:ext cx="5877342" cy="514592"/>
          </a:xfrm>
        </p:spPr>
        <p:txBody>
          <a:bodyPr/>
          <a:lstStyle>
            <a:lvl1pPr marL="0" indent="0">
              <a:buNone/>
              <a:defRPr sz="2400"/>
            </a:lvl1pPr>
          </a:lstStyle>
          <a:p>
            <a:pPr lvl="0"/>
            <a:r>
              <a:rPr lang="en-US"/>
              <a:t>Click to edit Master text styles</a:t>
            </a:r>
          </a:p>
        </p:txBody>
      </p:sp>
      <p:sp>
        <p:nvSpPr>
          <p:cNvPr id="10" name="Text Placeholder 9"/>
          <p:cNvSpPr>
            <a:spLocks noGrp="1"/>
          </p:cNvSpPr>
          <p:nvPr>
            <p:ph type="body" sz="quarter" idx="14"/>
          </p:nvPr>
        </p:nvSpPr>
        <p:spPr>
          <a:xfrm>
            <a:off x="6095999" y="5035387"/>
            <a:ext cx="5257797" cy="514592"/>
          </a:xfrm>
        </p:spPr>
        <p:txBody>
          <a:bodyPr/>
          <a:lstStyle>
            <a:lvl1pPr marL="0" indent="0">
              <a:buNone/>
              <a:defRPr sz="2400"/>
            </a:lvl1pPr>
          </a:lstStyle>
          <a:p>
            <a:pPr lvl="0"/>
            <a:r>
              <a:rPr lang="en-US"/>
              <a:t>Click to edit Master text styles</a:t>
            </a:r>
          </a:p>
        </p:txBody>
      </p:sp>
      <p:sp>
        <p:nvSpPr>
          <p:cNvPr id="5" name="Date Placeholder 3">
            <a:extLst>
              <a:ext uri="{FF2B5EF4-FFF2-40B4-BE49-F238E27FC236}">
                <a16:creationId xmlns:a16="http://schemas.microsoft.com/office/drawing/2014/main" id="{34EF5B5D-16CC-5EEF-4B9F-8F54CD5BA4BA}"/>
              </a:ext>
            </a:extLst>
          </p:cNvPr>
          <p:cNvSpPr>
            <a:spLocks noGrp="1"/>
          </p:cNvSpPr>
          <p:nvPr>
            <p:ph type="dt" sz="half" idx="15"/>
          </p:nvPr>
        </p:nvSpPr>
        <p:spPr/>
        <p:txBody>
          <a:bodyPr/>
          <a:lstStyle>
            <a:lvl1pPr>
              <a:defRPr/>
            </a:lvl1pPr>
          </a:lstStyle>
          <a:p>
            <a:pPr>
              <a:defRPr/>
            </a:pPr>
            <a:fld id="{010AFA62-A1F7-4095-8403-7641C1D889F7}" type="datetimeFigureOut">
              <a:rPr lang="en-US"/>
              <a:pPr>
                <a:defRPr/>
              </a:pPr>
              <a:t>4/10/2024</a:t>
            </a:fld>
            <a:endParaRPr lang="en-US"/>
          </a:p>
        </p:txBody>
      </p:sp>
      <p:sp>
        <p:nvSpPr>
          <p:cNvPr id="6" name="Footer Placeholder 4">
            <a:extLst>
              <a:ext uri="{FF2B5EF4-FFF2-40B4-BE49-F238E27FC236}">
                <a16:creationId xmlns:a16="http://schemas.microsoft.com/office/drawing/2014/main" id="{C5CEFD45-7700-789C-4764-3F4C5C8DC637}"/>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4527695-9DE4-F02C-4DEF-BC53174E6F13}"/>
              </a:ext>
            </a:extLst>
          </p:cNvPr>
          <p:cNvSpPr>
            <a:spLocks noGrp="1"/>
          </p:cNvSpPr>
          <p:nvPr>
            <p:ph type="sldNum" sz="quarter" idx="17"/>
          </p:nvPr>
        </p:nvSpPr>
        <p:spPr/>
        <p:txBody>
          <a:bodyPr/>
          <a:lstStyle>
            <a:lvl1pPr>
              <a:defRPr/>
            </a:lvl1pPr>
          </a:lstStyle>
          <a:p>
            <a:pPr>
              <a:defRPr/>
            </a:pPr>
            <a:fld id="{BA6F8704-1093-4E21-ACC3-B642EF2BBA62}" type="slidenum">
              <a:rPr lang="en-US"/>
              <a:pPr>
                <a:defRPr/>
              </a:pPr>
              <a:t>‹#›</a:t>
            </a:fld>
            <a:endParaRPr lang="en-US"/>
          </a:p>
        </p:txBody>
      </p:sp>
    </p:spTree>
    <p:extLst>
      <p:ext uri="{BB962C8B-B14F-4D97-AF65-F5344CB8AC3E}">
        <p14:creationId xmlns:p14="http://schemas.microsoft.com/office/powerpoint/2010/main" val="1119610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descr="&quot;&quot;">
            <a:extLst>
              <a:ext uri="{FF2B5EF4-FFF2-40B4-BE49-F238E27FC236}">
                <a16:creationId xmlns:a16="http://schemas.microsoft.com/office/drawing/2014/main" id="{964A7D6F-1D5B-BECC-3997-7D0AF6270165}"/>
              </a:ext>
            </a:extLst>
          </p:cNvPr>
          <p:cNvSpPr/>
          <p:nvPr userDrawn="1"/>
        </p:nvSpPr>
        <p:spPr>
          <a:xfrm>
            <a:off x="0" y="-4763"/>
            <a:ext cx="12192000" cy="1068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240446" y="252899"/>
            <a:ext cx="11113353" cy="564234"/>
          </a:xfrm>
        </p:spPr>
        <p:txBody>
          <a:bodyPr>
            <a:normAutofit/>
          </a:bodyPr>
          <a:lstStyle>
            <a:lvl1pPr>
              <a:defRPr sz="2800" b="1" i="0">
                <a:latin typeface="Source Sans Pro Black" panose="020F0502020204030204" pitchFamily="34" charset="0"/>
                <a:cs typeface="Source Sans Pro Black" panose="020F0502020204030204" pitchFamily="34" charset="0"/>
              </a:defRPr>
            </a:lvl1pPr>
          </a:lstStyle>
          <a:p>
            <a:r>
              <a:rPr lang="en-GB" dirty="0"/>
              <a:t>Click to edit Master title style</a:t>
            </a:r>
            <a:endParaRPr lang="en-US" dirty="0"/>
          </a:p>
        </p:txBody>
      </p:sp>
      <p:sp>
        <p:nvSpPr>
          <p:cNvPr id="3" name="Content Placeholder 2"/>
          <p:cNvSpPr>
            <a:spLocks noGrp="1"/>
          </p:cNvSpPr>
          <p:nvPr>
            <p:ph idx="1"/>
          </p:nvPr>
        </p:nvSpPr>
        <p:spPr>
          <a:xfrm>
            <a:off x="240446" y="1253330"/>
            <a:ext cx="11113354" cy="4666823"/>
          </a:xfrm>
        </p:spPr>
        <p:txBody>
          <a:bodyPr/>
          <a:lstStyle>
            <a:lvl1pPr marL="0" indent="0">
              <a:buNone/>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3">
            <a:extLst>
              <a:ext uri="{FF2B5EF4-FFF2-40B4-BE49-F238E27FC236}">
                <a16:creationId xmlns:a16="http://schemas.microsoft.com/office/drawing/2014/main" id="{18BD4789-91F1-879F-DDC1-37E6622999B8}"/>
              </a:ext>
            </a:extLst>
          </p:cNvPr>
          <p:cNvSpPr>
            <a:spLocks noGrp="1"/>
          </p:cNvSpPr>
          <p:nvPr>
            <p:ph type="dt" sz="half" idx="10"/>
          </p:nvPr>
        </p:nvSpPr>
        <p:spPr/>
        <p:txBody>
          <a:bodyPr/>
          <a:lstStyle>
            <a:lvl1pPr>
              <a:defRPr/>
            </a:lvl1pPr>
          </a:lstStyle>
          <a:p>
            <a:pPr>
              <a:defRPr/>
            </a:pPr>
            <a:fld id="{9B2E0BA7-CBFB-41DD-8A46-FC01A31907B2}" type="datetimeFigureOut">
              <a:rPr lang="en-US"/>
              <a:pPr>
                <a:defRPr/>
              </a:pPr>
              <a:t>4/10/2024</a:t>
            </a:fld>
            <a:endParaRPr lang="en-US"/>
          </a:p>
        </p:txBody>
      </p:sp>
      <p:sp>
        <p:nvSpPr>
          <p:cNvPr id="6" name="Footer Placeholder 4">
            <a:extLst>
              <a:ext uri="{FF2B5EF4-FFF2-40B4-BE49-F238E27FC236}">
                <a16:creationId xmlns:a16="http://schemas.microsoft.com/office/drawing/2014/main" id="{76E41BD7-C992-079D-0BC2-98042DA77F6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8543882-04A6-5CD0-7748-4DF21B634A7B}"/>
              </a:ext>
            </a:extLst>
          </p:cNvPr>
          <p:cNvSpPr>
            <a:spLocks noGrp="1"/>
          </p:cNvSpPr>
          <p:nvPr>
            <p:ph type="sldNum" sz="quarter" idx="12"/>
          </p:nvPr>
        </p:nvSpPr>
        <p:spPr/>
        <p:txBody>
          <a:bodyPr/>
          <a:lstStyle>
            <a:lvl1pPr>
              <a:defRPr/>
            </a:lvl1pPr>
          </a:lstStyle>
          <a:p>
            <a:pPr>
              <a:defRPr/>
            </a:pPr>
            <a:fld id="{7C629B12-4EC6-4576-9B74-18C09F79C41B}" type="slidenum">
              <a:rPr lang="en-US"/>
              <a:pPr>
                <a:defRPr/>
              </a:pPr>
              <a:t>‹#›</a:t>
            </a:fld>
            <a:endParaRPr lang="en-US"/>
          </a:p>
        </p:txBody>
      </p:sp>
    </p:spTree>
    <p:extLst>
      <p:ext uri="{BB962C8B-B14F-4D97-AF65-F5344CB8AC3E}">
        <p14:creationId xmlns:p14="http://schemas.microsoft.com/office/powerpoint/2010/main" val="2937400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002631"/>
            <a:ext cx="10515600" cy="2852737"/>
          </a:xfrm>
        </p:spPr>
        <p:txBody>
          <a:bodyPr/>
          <a:lstStyle>
            <a:lvl1pPr algn="ctr">
              <a:defRPr sz="6000"/>
            </a:lvl1pPr>
          </a:lstStyle>
          <a:p>
            <a:r>
              <a:rPr lang="en-GB" dirty="0"/>
              <a:t>Click to edit Master title style</a:t>
            </a:r>
            <a:endParaRPr lang="en-US" dirty="0"/>
          </a:p>
        </p:txBody>
      </p:sp>
      <p:sp>
        <p:nvSpPr>
          <p:cNvPr id="3" name="Date Placeholder 3">
            <a:extLst>
              <a:ext uri="{FF2B5EF4-FFF2-40B4-BE49-F238E27FC236}">
                <a16:creationId xmlns:a16="http://schemas.microsoft.com/office/drawing/2014/main" id="{D81D68DC-51F9-30F3-3010-6EBCFEFD39D0}"/>
              </a:ext>
            </a:extLst>
          </p:cNvPr>
          <p:cNvSpPr>
            <a:spLocks noGrp="1"/>
          </p:cNvSpPr>
          <p:nvPr>
            <p:ph type="dt" sz="half" idx="10"/>
          </p:nvPr>
        </p:nvSpPr>
        <p:spPr/>
        <p:txBody>
          <a:bodyPr/>
          <a:lstStyle>
            <a:lvl1pPr>
              <a:defRPr/>
            </a:lvl1pPr>
          </a:lstStyle>
          <a:p>
            <a:pPr>
              <a:defRPr/>
            </a:pPr>
            <a:fld id="{D4E75263-1354-464D-899F-2E29A2BCC122}" type="datetimeFigureOut">
              <a:rPr lang="en-US"/>
              <a:pPr>
                <a:defRPr/>
              </a:pPr>
              <a:t>4/10/2024</a:t>
            </a:fld>
            <a:endParaRPr lang="en-US"/>
          </a:p>
        </p:txBody>
      </p:sp>
      <p:sp>
        <p:nvSpPr>
          <p:cNvPr id="4" name="Footer Placeholder 4">
            <a:extLst>
              <a:ext uri="{FF2B5EF4-FFF2-40B4-BE49-F238E27FC236}">
                <a16:creationId xmlns:a16="http://schemas.microsoft.com/office/drawing/2014/main" id="{E0A84A7C-0E0F-EADB-32E5-FB769D77EB1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163F73D-3362-B33C-2EE6-2DAD6DC800E9}"/>
              </a:ext>
            </a:extLst>
          </p:cNvPr>
          <p:cNvSpPr>
            <a:spLocks noGrp="1"/>
          </p:cNvSpPr>
          <p:nvPr>
            <p:ph type="sldNum" sz="quarter" idx="12"/>
          </p:nvPr>
        </p:nvSpPr>
        <p:spPr/>
        <p:txBody>
          <a:bodyPr/>
          <a:lstStyle>
            <a:lvl1pPr>
              <a:defRPr/>
            </a:lvl1pPr>
          </a:lstStyle>
          <a:p>
            <a:pPr>
              <a:defRPr/>
            </a:pPr>
            <a:fld id="{81D4C185-7453-4C5D-A18B-346DE4EAB4BE}" type="slidenum">
              <a:rPr lang="en-US"/>
              <a:pPr>
                <a:defRPr/>
              </a:pPr>
              <a:t>‹#›</a:t>
            </a:fld>
            <a:endParaRPr lang="en-US"/>
          </a:p>
        </p:txBody>
      </p:sp>
    </p:spTree>
    <p:extLst>
      <p:ext uri="{BB962C8B-B14F-4D97-AF65-F5344CB8AC3E}">
        <p14:creationId xmlns:p14="http://schemas.microsoft.com/office/powerpoint/2010/main" val="1742156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descr="&quot;&quot;">
            <a:extLst>
              <a:ext uri="{FF2B5EF4-FFF2-40B4-BE49-F238E27FC236}">
                <a16:creationId xmlns:a16="http://schemas.microsoft.com/office/drawing/2014/main" id="{6BDCCBD5-8AF0-A4AC-6B70-65B0BD4B9A65}"/>
              </a:ext>
            </a:extLst>
          </p:cNvPr>
          <p:cNvSpPr/>
          <p:nvPr userDrawn="1"/>
        </p:nvSpPr>
        <p:spPr>
          <a:xfrm>
            <a:off x="0" y="-4763"/>
            <a:ext cx="12192000" cy="1068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240446" y="252899"/>
            <a:ext cx="11113353" cy="564234"/>
          </a:xfrm>
        </p:spPr>
        <p:txBody>
          <a:bodyPr>
            <a:normAutofit/>
          </a:bodyPr>
          <a:lstStyle>
            <a:lvl1pPr>
              <a:defRPr sz="2800" b="1" i="0">
                <a:latin typeface="Source Sans Pro Black" panose="020F0502020204030204" pitchFamily="34" charset="0"/>
                <a:cs typeface="Source Sans Pro Black" panose="020F0502020204030204" pitchFamily="34" charset="0"/>
              </a:defRPr>
            </a:lvl1pPr>
          </a:lstStyle>
          <a:p>
            <a:r>
              <a:rPr lang="en-GB" dirty="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Date Placeholder 4">
            <a:extLst>
              <a:ext uri="{FF2B5EF4-FFF2-40B4-BE49-F238E27FC236}">
                <a16:creationId xmlns:a16="http://schemas.microsoft.com/office/drawing/2014/main" id="{A26B06A1-6F52-AE76-BEFA-2128A84931D3}"/>
              </a:ext>
            </a:extLst>
          </p:cNvPr>
          <p:cNvSpPr>
            <a:spLocks noGrp="1"/>
          </p:cNvSpPr>
          <p:nvPr>
            <p:ph type="dt" sz="half" idx="10"/>
          </p:nvPr>
        </p:nvSpPr>
        <p:spPr/>
        <p:txBody>
          <a:bodyPr/>
          <a:lstStyle>
            <a:lvl1pPr>
              <a:defRPr/>
            </a:lvl1pPr>
          </a:lstStyle>
          <a:p>
            <a:pPr>
              <a:defRPr/>
            </a:pPr>
            <a:fld id="{DA744CFB-60B8-4575-B87E-B2A2F1DC57E1}" type="datetimeFigureOut">
              <a:rPr lang="en-US"/>
              <a:pPr>
                <a:defRPr/>
              </a:pPr>
              <a:t>4/10/2024</a:t>
            </a:fld>
            <a:endParaRPr lang="en-US"/>
          </a:p>
        </p:txBody>
      </p:sp>
      <p:sp>
        <p:nvSpPr>
          <p:cNvPr id="7" name="Footer Placeholder 5">
            <a:extLst>
              <a:ext uri="{FF2B5EF4-FFF2-40B4-BE49-F238E27FC236}">
                <a16:creationId xmlns:a16="http://schemas.microsoft.com/office/drawing/2014/main" id="{1B11FF25-59E6-44AA-006A-872EE449D637}"/>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518FB0A3-3D30-E359-9581-EC97E5292DFA}"/>
              </a:ext>
            </a:extLst>
          </p:cNvPr>
          <p:cNvSpPr>
            <a:spLocks noGrp="1"/>
          </p:cNvSpPr>
          <p:nvPr>
            <p:ph type="sldNum" sz="quarter" idx="12"/>
          </p:nvPr>
        </p:nvSpPr>
        <p:spPr/>
        <p:txBody>
          <a:bodyPr/>
          <a:lstStyle>
            <a:lvl1pPr>
              <a:defRPr/>
            </a:lvl1pPr>
          </a:lstStyle>
          <a:p>
            <a:pPr>
              <a:defRPr/>
            </a:pPr>
            <a:fld id="{3DF878D6-5F5F-4284-B270-03DC20A44A24}" type="slidenum">
              <a:rPr lang="en-US"/>
              <a:pPr>
                <a:defRPr/>
              </a:pPr>
              <a:t>‹#›</a:t>
            </a:fld>
            <a:endParaRPr lang="en-US"/>
          </a:p>
        </p:txBody>
      </p:sp>
    </p:spTree>
    <p:extLst>
      <p:ext uri="{BB962C8B-B14F-4D97-AF65-F5344CB8AC3E}">
        <p14:creationId xmlns:p14="http://schemas.microsoft.com/office/powerpoint/2010/main" val="3955434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number">
    <p:spTree>
      <p:nvGrpSpPr>
        <p:cNvPr id="1" name=""/>
        <p:cNvGrpSpPr/>
        <p:nvPr/>
      </p:nvGrpSpPr>
      <p:grpSpPr>
        <a:xfrm>
          <a:off x="0" y="0"/>
          <a:ext cx="0" cy="0"/>
          <a:chOff x="0" y="0"/>
          <a:chExt cx="0" cy="0"/>
        </a:xfrm>
      </p:grpSpPr>
      <p:sp>
        <p:nvSpPr>
          <p:cNvPr id="3" name="Rectangle 2" descr="&quot;&quot;">
            <a:extLst>
              <a:ext uri="{FF2B5EF4-FFF2-40B4-BE49-F238E27FC236}">
                <a16:creationId xmlns:a16="http://schemas.microsoft.com/office/drawing/2014/main" id="{6EE65CD7-9D14-27D7-254E-BFE0C3259DAA}"/>
              </a:ext>
            </a:extLst>
          </p:cNvPr>
          <p:cNvSpPr/>
          <p:nvPr userDrawn="1"/>
        </p:nvSpPr>
        <p:spPr>
          <a:xfrm>
            <a:off x="0" y="-4763"/>
            <a:ext cx="12192000" cy="1068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240446" y="252899"/>
            <a:ext cx="11113353" cy="564234"/>
          </a:xfrm>
        </p:spPr>
        <p:txBody>
          <a:bodyPr>
            <a:normAutofit/>
          </a:bodyPr>
          <a:lstStyle>
            <a:lvl1pPr>
              <a:defRPr sz="2800" b="1" i="0">
                <a:latin typeface="Source Sans Pro Black" panose="020F0502020204030204" pitchFamily="34" charset="0"/>
                <a:cs typeface="Source Sans Pro Black" panose="020F0502020204030204" pitchFamily="34" charset="0"/>
              </a:defRPr>
            </a:lvl1pPr>
          </a:lstStyle>
          <a:p>
            <a:r>
              <a:rPr lang="en-GB" dirty="0"/>
              <a:t>Click to edit Master title style</a:t>
            </a:r>
            <a:endParaRPr lang="en-US" dirty="0"/>
          </a:p>
        </p:txBody>
      </p:sp>
      <p:sp>
        <p:nvSpPr>
          <p:cNvPr id="13" name="Text Placeholder 12"/>
          <p:cNvSpPr>
            <a:spLocks noGrp="1"/>
          </p:cNvSpPr>
          <p:nvPr>
            <p:ph type="body" sz="quarter" idx="14"/>
          </p:nvPr>
        </p:nvSpPr>
        <p:spPr>
          <a:xfrm>
            <a:off x="1649999" y="1991898"/>
            <a:ext cx="8892001" cy="1888712"/>
          </a:xfrm>
        </p:spPr>
        <p:txBody>
          <a:bodyPr anchor="ctr">
            <a:noAutofit/>
          </a:bodyPr>
          <a:lstStyle>
            <a:lvl1pPr marL="0" indent="0" algn="ctr">
              <a:buNone/>
              <a:defRPr sz="11000"/>
            </a:lvl1pPr>
          </a:lstStyle>
          <a:p>
            <a:pPr lvl="0"/>
            <a:r>
              <a:rPr lang="en-US"/>
              <a:t>Click to edit Master text styles</a:t>
            </a:r>
          </a:p>
        </p:txBody>
      </p:sp>
      <p:sp>
        <p:nvSpPr>
          <p:cNvPr id="15" name="Text Placeholder 14"/>
          <p:cNvSpPr>
            <a:spLocks noGrp="1"/>
          </p:cNvSpPr>
          <p:nvPr>
            <p:ph type="body" sz="quarter" idx="15"/>
          </p:nvPr>
        </p:nvSpPr>
        <p:spPr>
          <a:xfrm>
            <a:off x="1649999" y="4084500"/>
            <a:ext cx="8892001" cy="1123604"/>
          </a:xfrm>
        </p:spPr>
        <p:txBody>
          <a:bodyPr/>
          <a:lstStyle>
            <a:lvl1pPr marL="0" indent="0" algn="ctr">
              <a:buNone/>
              <a:defRPr/>
            </a:lvl1pPr>
          </a:lstStyle>
          <a:p>
            <a:pPr lvl="0"/>
            <a:r>
              <a:rPr lang="en-US"/>
              <a:t>Click to edit Master text styles</a:t>
            </a:r>
          </a:p>
        </p:txBody>
      </p:sp>
      <p:sp>
        <p:nvSpPr>
          <p:cNvPr id="4" name="Date Placeholder 6">
            <a:extLst>
              <a:ext uri="{FF2B5EF4-FFF2-40B4-BE49-F238E27FC236}">
                <a16:creationId xmlns:a16="http://schemas.microsoft.com/office/drawing/2014/main" id="{803192CD-7EA6-A53D-9381-37D6D0A8927D}"/>
              </a:ext>
            </a:extLst>
          </p:cNvPr>
          <p:cNvSpPr>
            <a:spLocks noGrp="1"/>
          </p:cNvSpPr>
          <p:nvPr>
            <p:ph type="dt" sz="half" idx="16"/>
          </p:nvPr>
        </p:nvSpPr>
        <p:spPr/>
        <p:txBody>
          <a:bodyPr/>
          <a:lstStyle>
            <a:lvl1pPr>
              <a:defRPr/>
            </a:lvl1pPr>
          </a:lstStyle>
          <a:p>
            <a:pPr>
              <a:defRPr/>
            </a:pPr>
            <a:fld id="{E0F5FBDB-192D-4821-992E-D8AEF13EB920}" type="datetimeFigureOut">
              <a:rPr lang="en-US"/>
              <a:pPr>
                <a:defRPr/>
              </a:pPr>
              <a:t>4/10/2024</a:t>
            </a:fld>
            <a:endParaRPr lang="en-US"/>
          </a:p>
        </p:txBody>
      </p:sp>
      <p:sp>
        <p:nvSpPr>
          <p:cNvPr id="5" name="Footer Placeholder 7">
            <a:extLst>
              <a:ext uri="{FF2B5EF4-FFF2-40B4-BE49-F238E27FC236}">
                <a16:creationId xmlns:a16="http://schemas.microsoft.com/office/drawing/2014/main" id="{630DE999-FBF9-2511-46A2-DCB47EDFDD6D}"/>
              </a:ext>
            </a:extLst>
          </p:cNvPr>
          <p:cNvSpPr>
            <a:spLocks noGrp="1"/>
          </p:cNvSpPr>
          <p:nvPr>
            <p:ph type="ftr" sz="quarter" idx="17"/>
          </p:nvPr>
        </p:nvSpPr>
        <p:spPr/>
        <p:txBody>
          <a:bodyPr/>
          <a:lstStyle>
            <a:lvl1pPr>
              <a:defRPr/>
            </a:lvl1pPr>
          </a:lstStyle>
          <a:p>
            <a:pPr>
              <a:defRPr/>
            </a:pPr>
            <a:endParaRPr lang="en-US"/>
          </a:p>
        </p:txBody>
      </p:sp>
      <p:sp>
        <p:nvSpPr>
          <p:cNvPr id="6" name="Slide Number Placeholder 8">
            <a:extLst>
              <a:ext uri="{FF2B5EF4-FFF2-40B4-BE49-F238E27FC236}">
                <a16:creationId xmlns:a16="http://schemas.microsoft.com/office/drawing/2014/main" id="{79212782-ECCB-44D3-AAA7-BEE2AEFA437E}"/>
              </a:ext>
            </a:extLst>
          </p:cNvPr>
          <p:cNvSpPr>
            <a:spLocks noGrp="1"/>
          </p:cNvSpPr>
          <p:nvPr>
            <p:ph type="sldNum" sz="quarter" idx="18"/>
          </p:nvPr>
        </p:nvSpPr>
        <p:spPr/>
        <p:txBody>
          <a:bodyPr/>
          <a:lstStyle>
            <a:lvl1pPr>
              <a:defRPr/>
            </a:lvl1pPr>
          </a:lstStyle>
          <a:p>
            <a:pPr>
              <a:defRPr/>
            </a:pPr>
            <a:fld id="{9E896A1B-2FCB-4C08-8E8C-71022546CFF7}" type="slidenum">
              <a:rPr lang="en-US"/>
              <a:pPr>
                <a:defRPr/>
              </a:pPr>
              <a:t>‹#›</a:t>
            </a:fld>
            <a:endParaRPr lang="en-US"/>
          </a:p>
        </p:txBody>
      </p:sp>
    </p:spTree>
    <p:extLst>
      <p:ext uri="{BB962C8B-B14F-4D97-AF65-F5344CB8AC3E}">
        <p14:creationId xmlns:p14="http://schemas.microsoft.com/office/powerpoint/2010/main" val="545990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descr="&quot;&quot;">
            <a:extLst>
              <a:ext uri="{FF2B5EF4-FFF2-40B4-BE49-F238E27FC236}">
                <a16:creationId xmlns:a16="http://schemas.microsoft.com/office/drawing/2014/main" id="{10D7DBAF-46BA-3289-6458-B4C902DE11EE}"/>
              </a:ext>
            </a:extLst>
          </p:cNvPr>
          <p:cNvSpPr/>
          <p:nvPr userDrawn="1"/>
        </p:nvSpPr>
        <p:spPr>
          <a:xfrm>
            <a:off x="0" y="-4763"/>
            <a:ext cx="12192000" cy="10683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240446" y="252899"/>
            <a:ext cx="11113353" cy="564234"/>
          </a:xfrm>
        </p:spPr>
        <p:txBody>
          <a:bodyPr>
            <a:normAutofit/>
          </a:bodyPr>
          <a:lstStyle>
            <a:lvl1pPr>
              <a:defRPr sz="2800" b="1" i="0">
                <a:latin typeface="Source Sans Pro Black" panose="020F0502020204030204" pitchFamily="34" charset="0"/>
                <a:cs typeface="Source Sans Pro Black" panose="020F0502020204030204" pitchFamily="34" charset="0"/>
              </a:defRPr>
            </a:lvl1pPr>
          </a:lstStyle>
          <a:p>
            <a:r>
              <a:rPr lang="en-GB" dirty="0"/>
              <a:t>Click to edit Master title style</a:t>
            </a:r>
            <a:endParaRPr lang="en-US" dirty="0"/>
          </a:p>
        </p:txBody>
      </p:sp>
      <p:sp>
        <p:nvSpPr>
          <p:cNvPr id="4" name="Date Placeholder 2">
            <a:extLst>
              <a:ext uri="{FF2B5EF4-FFF2-40B4-BE49-F238E27FC236}">
                <a16:creationId xmlns:a16="http://schemas.microsoft.com/office/drawing/2014/main" id="{3FCC3ED1-E330-3EEB-B2A6-7E7E4B652D47}"/>
              </a:ext>
            </a:extLst>
          </p:cNvPr>
          <p:cNvSpPr>
            <a:spLocks noGrp="1"/>
          </p:cNvSpPr>
          <p:nvPr>
            <p:ph type="dt" sz="half" idx="10"/>
          </p:nvPr>
        </p:nvSpPr>
        <p:spPr/>
        <p:txBody>
          <a:bodyPr/>
          <a:lstStyle>
            <a:lvl1pPr>
              <a:defRPr/>
            </a:lvl1pPr>
          </a:lstStyle>
          <a:p>
            <a:pPr>
              <a:defRPr/>
            </a:pPr>
            <a:fld id="{6A01F0E0-B2DB-4BAA-9043-AE04BDCEE9AB}" type="datetimeFigureOut">
              <a:rPr lang="en-US"/>
              <a:pPr>
                <a:defRPr/>
              </a:pPr>
              <a:t>4/10/2024</a:t>
            </a:fld>
            <a:endParaRPr lang="en-US"/>
          </a:p>
        </p:txBody>
      </p:sp>
      <p:sp>
        <p:nvSpPr>
          <p:cNvPr id="5" name="Footer Placeholder 3">
            <a:extLst>
              <a:ext uri="{FF2B5EF4-FFF2-40B4-BE49-F238E27FC236}">
                <a16:creationId xmlns:a16="http://schemas.microsoft.com/office/drawing/2014/main" id="{01DE6034-159D-F9EB-34AB-E76E407FF36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7749375F-147A-4B6B-1FD9-406D5FE15B5D}"/>
              </a:ext>
            </a:extLst>
          </p:cNvPr>
          <p:cNvSpPr>
            <a:spLocks noGrp="1"/>
          </p:cNvSpPr>
          <p:nvPr>
            <p:ph type="sldNum" sz="quarter" idx="12"/>
          </p:nvPr>
        </p:nvSpPr>
        <p:spPr/>
        <p:txBody>
          <a:bodyPr/>
          <a:lstStyle>
            <a:lvl1pPr>
              <a:defRPr/>
            </a:lvl1pPr>
          </a:lstStyle>
          <a:p>
            <a:pPr>
              <a:defRPr/>
            </a:pPr>
            <a:fld id="{8E2DCCD0-ABDC-4931-AC96-31915505C82A}" type="slidenum">
              <a:rPr lang="en-US"/>
              <a:pPr>
                <a:defRPr/>
              </a:pPr>
              <a:t>‹#›</a:t>
            </a:fld>
            <a:endParaRPr lang="en-US"/>
          </a:p>
        </p:txBody>
      </p:sp>
    </p:spTree>
    <p:extLst>
      <p:ext uri="{BB962C8B-B14F-4D97-AF65-F5344CB8AC3E}">
        <p14:creationId xmlns:p14="http://schemas.microsoft.com/office/powerpoint/2010/main" val="2795920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254682F-4E4D-123E-94E6-4458AB6182A7}"/>
              </a:ext>
            </a:extLst>
          </p:cNvPr>
          <p:cNvSpPr>
            <a:spLocks noGrp="1"/>
          </p:cNvSpPr>
          <p:nvPr>
            <p:ph type="dt" sz="half" idx="10"/>
          </p:nvPr>
        </p:nvSpPr>
        <p:spPr/>
        <p:txBody>
          <a:bodyPr/>
          <a:lstStyle>
            <a:lvl1pPr>
              <a:defRPr/>
            </a:lvl1pPr>
          </a:lstStyle>
          <a:p>
            <a:pPr>
              <a:defRPr/>
            </a:pPr>
            <a:fld id="{7D2EC953-CF49-4A29-B4A3-C60F018916F1}" type="datetimeFigureOut">
              <a:rPr lang="en-US"/>
              <a:pPr>
                <a:defRPr/>
              </a:pPr>
              <a:t>4/10/2024</a:t>
            </a:fld>
            <a:endParaRPr lang="en-US"/>
          </a:p>
        </p:txBody>
      </p:sp>
      <p:sp>
        <p:nvSpPr>
          <p:cNvPr id="3" name="Footer Placeholder 4">
            <a:extLst>
              <a:ext uri="{FF2B5EF4-FFF2-40B4-BE49-F238E27FC236}">
                <a16:creationId xmlns:a16="http://schemas.microsoft.com/office/drawing/2014/main" id="{E03961EA-86ED-0398-1533-CD9835B94C1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43F355B-8D2C-8E4B-4C00-FB3F5BA92F80}"/>
              </a:ext>
            </a:extLst>
          </p:cNvPr>
          <p:cNvSpPr>
            <a:spLocks noGrp="1"/>
          </p:cNvSpPr>
          <p:nvPr>
            <p:ph type="sldNum" sz="quarter" idx="12"/>
          </p:nvPr>
        </p:nvSpPr>
        <p:spPr/>
        <p:txBody>
          <a:bodyPr/>
          <a:lstStyle>
            <a:lvl1pPr>
              <a:defRPr/>
            </a:lvl1pPr>
          </a:lstStyle>
          <a:p>
            <a:pPr>
              <a:defRPr/>
            </a:pPr>
            <a:fld id="{D59FCF9D-6597-447F-88B5-281E57C3C8DC}" type="slidenum">
              <a:rPr lang="en-US"/>
              <a:pPr>
                <a:defRPr/>
              </a:pPr>
              <a:t>‹#›</a:t>
            </a:fld>
            <a:endParaRPr lang="en-US"/>
          </a:p>
        </p:txBody>
      </p:sp>
    </p:spTree>
    <p:extLst>
      <p:ext uri="{BB962C8B-B14F-4D97-AF65-F5344CB8AC3E}">
        <p14:creationId xmlns:p14="http://schemas.microsoft.com/office/powerpoint/2010/main" val="944288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65036ED-2FF1-D0F8-DE9E-83D5FDCD14EF}"/>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3E6192D3-5E53-50B0-EECF-A34BD72B6DBB}"/>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2E64C61E-9AFD-CEE3-3C65-5A99614126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E7E4FCCB-5F4B-43D1-9126-322847CD2353}" type="datetimeFigureOut">
              <a:rPr lang="en-US"/>
              <a:pPr>
                <a:defRPr/>
              </a:pPr>
              <a:t>4/10/2024</a:t>
            </a:fld>
            <a:endParaRPr lang="en-US"/>
          </a:p>
        </p:txBody>
      </p:sp>
      <p:sp>
        <p:nvSpPr>
          <p:cNvPr id="5" name="Footer Placeholder 4">
            <a:extLst>
              <a:ext uri="{FF2B5EF4-FFF2-40B4-BE49-F238E27FC236}">
                <a16:creationId xmlns:a16="http://schemas.microsoft.com/office/drawing/2014/main" id="{DF8710E6-6C3F-130D-FF35-B6ADE62569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69870FAB-C142-1EB6-A221-61AC076200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35336F17-424C-43A6-A367-E668C1FC2E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2" r:id="rId7"/>
  </p:sldLayoutIdLst>
  <p:txStyles>
    <p:titleStyle>
      <a:lvl1pPr algn="l" rtl="0" fontAlgn="base">
        <a:lnSpc>
          <a:spcPct val="90000"/>
        </a:lnSpc>
        <a:spcBef>
          <a:spcPct val="0"/>
        </a:spcBef>
        <a:spcAft>
          <a:spcPct val="0"/>
        </a:spcAft>
        <a:defRPr sz="4400" kern="1200">
          <a:solidFill>
            <a:schemeClr val="tx1"/>
          </a:solidFill>
          <a:latin typeface="Source Sans Pro" panose="020B0503030403020204" pitchFamily="34" charset="0"/>
          <a:ea typeface="+mj-ea"/>
          <a:cs typeface="+mj-cs"/>
        </a:defRPr>
      </a:lvl1pPr>
      <a:lvl2pPr algn="l" rtl="0" fontAlgn="base">
        <a:lnSpc>
          <a:spcPct val="90000"/>
        </a:lnSpc>
        <a:spcBef>
          <a:spcPct val="0"/>
        </a:spcBef>
        <a:spcAft>
          <a:spcPct val="0"/>
        </a:spcAft>
        <a:defRPr sz="4400">
          <a:solidFill>
            <a:schemeClr val="tx1"/>
          </a:solidFill>
          <a:latin typeface="Source Sans Pro" panose="020B0503030403020204" pitchFamily="34" charset="0"/>
        </a:defRPr>
      </a:lvl2pPr>
      <a:lvl3pPr algn="l" rtl="0" fontAlgn="base">
        <a:lnSpc>
          <a:spcPct val="90000"/>
        </a:lnSpc>
        <a:spcBef>
          <a:spcPct val="0"/>
        </a:spcBef>
        <a:spcAft>
          <a:spcPct val="0"/>
        </a:spcAft>
        <a:defRPr sz="4400">
          <a:solidFill>
            <a:schemeClr val="tx1"/>
          </a:solidFill>
          <a:latin typeface="Source Sans Pro" panose="020B0503030403020204" pitchFamily="34" charset="0"/>
        </a:defRPr>
      </a:lvl3pPr>
      <a:lvl4pPr algn="l" rtl="0" fontAlgn="base">
        <a:lnSpc>
          <a:spcPct val="90000"/>
        </a:lnSpc>
        <a:spcBef>
          <a:spcPct val="0"/>
        </a:spcBef>
        <a:spcAft>
          <a:spcPct val="0"/>
        </a:spcAft>
        <a:defRPr sz="4400">
          <a:solidFill>
            <a:schemeClr val="tx1"/>
          </a:solidFill>
          <a:latin typeface="Source Sans Pro" panose="020B0503030403020204" pitchFamily="34" charset="0"/>
        </a:defRPr>
      </a:lvl4pPr>
      <a:lvl5pPr algn="l" rtl="0" fontAlgn="base">
        <a:lnSpc>
          <a:spcPct val="90000"/>
        </a:lnSpc>
        <a:spcBef>
          <a:spcPct val="0"/>
        </a:spcBef>
        <a:spcAft>
          <a:spcPct val="0"/>
        </a:spcAft>
        <a:defRPr sz="4400">
          <a:solidFill>
            <a:schemeClr val="tx1"/>
          </a:solidFill>
          <a:latin typeface="Source Sans Pro" panose="020B0503030403020204" pitchFamily="34" charset="0"/>
        </a:defRPr>
      </a:lvl5pPr>
      <a:lvl6pPr marL="457200" algn="l" rtl="0" fontAlgn="base">
        <a:lnSpc>
          <a:spcPct val="90000"/>
        </a:lnSpc>
        <a:spcBef>
          <a:spcPct val="0"/>
        </a:spcBef>
        <a:spcAft>
          <a:spcPct val="0"/>
        </a:spcAft>
        <a:defRPr sz="4400">
          <a:solidFill>
            <a:schemeClr val="tx1"/>
          </a:solidFill>
          <a:latin typeface="Source Sans Pro" panose="020B0503030403020204" pitchFamily="34" charset="0"/>
        </a:defRPr>
      </a:lvl6pPr>
      <a:lvl7pPr marL="914400" algn="l" rtl="0" fontAlgn="base">
        <a:lnSpc>
          <a:spcPct val="90000"/>
        </a:lnSpc>
        <a:spcBef>
          <a:spcPct val="0"/>
        </a:spcBef>
        <a:spcAft>
          <a:spcPct val="0"/>
        </a:spcAft>
        <a:defRPr sz="4400">
          <a:solidFill>
            <a:schemeClr val="tx1"/>
          </a:solidFill>
          <a:latin typeface="Source Sans Pro" panose="020B0503030403020204" pitchFamily="34" charset="0"/>
        </a:defRPr>
      </a:lvl7pPr>
      <a:lvl8pPr marL="1371600" algn="l" rtl="0" fontAlgn="base">
        <a:lnSpc>
          <a:spcPct val="90000"/>
        </a:lnSpc>
        <a:spcBef>
          <a:spcPct val="0"/>
        </a:spcBef>
        <a:spcAft>
          <a:spcPct val="0"/>
        </a:spcAft>
        <a:defRPr sz="4400">
          <a:solidFill>
            <a:schemeClr val="tx1"/>
          </a:solidFill>
          <a:latin typeface="Source Sans Pro" panose="020B0503030403020204" pitchFamily="34" charset="0"/>
        </a:defRPr>
      </a:lvl8pPr>
      <a:lvl9pPr marL="1828800" algn="l" rtl="0" fontAlgn="base">
        <a:lnSpc>
          <a:spcPct val="90000"/>
        </a:lnSpc>
        <a:spcBef>
          <a:spcPct val="0"/>
        </a:spcBef>
        <a:spcAft>
          <a:spcPct val="0"/>
        </a:spcAft>
        <a:defRPr sz="4400">
          <a:solidFill>
            <a:schemeClr val="tx1"/>
          </a:solidFill>
          <a:latin typeface="Source Sans Pro" panose="020B0503030403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Source Sans Pro" panose="020B0503030403020204" pitchFamily="34" charset="0"/>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Source Sans Pro" panose="020B0503030403020204" pitchFamily="34" charset="0"/>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eventbrite.co.uk/e/supported-employment-beyond-smi-the-supported-employment-quality-framework-tickets-846950340267"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https://www.eventbrite.co.uk/e/supported-employment-beyond-smi-insights-from-rand-europe-tickets-847203607797" TargetMode="External"/><Relationship Id="rId4" Type="http://schemas.openxmlformats.org/officeDocument/2006/relationships/hyperlink" Target="https://www.eventbrite.co.uk/e/supported-employment-beyond-smi-client-perspectives-tickets-846973058217?aff=oddtdtcreato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BF6B-3D50-80AA-F910-D7F18F2B6991}"/>
              </a:ext>
            </a:extLst>
          </p:cNvPr>
          <p:cNvSpPr>
            <a:spLocks noGrp="1"/>
          </p:cNvSpPr>
          <p:nvPr>
            <p:ph type="ctrTitle"/>
          </p:nvPr>
        </p:nvSpPr>
        <p:spPr>
          <a:xfrm>
            <a:off x="1062038" y="1698625"/>
            <a:ext cx="11520487" cy="1512888"/>
          </a:xfrm>
        </p:spPr>
        <p:txBody>
          <a:bodyPr rtlCol="0">
            <a:normAutofit fontScale="90000"/>
          </a:bodyPr>
          <a:lstStyle/>
          <a:p>
            <a:pPr fontAlgn="auto">
              <a:spcAft>
                <a:spcPts val="0"/>
              </a:spcAft>
              <a:defRPr/>
            </a:pPr>
            <a:r>
              <a:rPr lang="en-US" dirty="0"/>
              <a:t>Why and how do place then train Supported Employment interventions work? </a:t>
            </a:r>
            <a:br>
              <a:rPr lang="en-US" dirty="0"/>
            </a:br>
            <a:endParaRPr lang="en-US" dirty="0"/>
          </a:p>
        </p:txBody>
      </p:sp>
      <p:sp>
        <p:nvSpPr>
          <p:cNvPr id="9219" name="Text Placeholder 3">
            <a:extLst>
              <a:ext uri="{FF2B5EF4-FFF2-40B4-BE49-F238E27FC236}">
                <a16:creationId xmlns:a16="http://schemas.microsoft.com/office/drawing/2014/main" id="{074EB35E-6286-124B-959D-07BB360B71AD}"/>
              </a:ext>
            </a:extLst>
          </p:cNvPr>
          <p:cNvSpPr>
            <a:spLocks noGrp="1" noChangeArrowheads="1"/>
          </p:cNvSpPr>
          <p:nvPr>
            <p:ph type="body" sz="quarter" idx="13"/>
          </p:nvPr>
        </p:nvSpPr>
        <p:spPr>
          <a:xfrm>
            <a:off x="219075" y="4227513"/>
            <a:ext cx="4110038" cy="514350"/>
          </a:xfrm>
        </p:spPr>
        <p:txBody>
          <a:bodyPr/>
          <a:lstStyle/>
          <a:p>
            <a:pPr>
              <a:lnSpc>
                <a:spcPct val="100000"/>
              </a:lnSpc>
            </a:pPr>
            <a:r>
              <a:rPr lang="en-US" altLang="en-US" dirty="0">
                <a:latin typeface="Arial" panose="020B0604020202020204" pitchFamily="34" charset="0"/>
                <a:cs typeface="Arial" panose="020B0604020202020204" pitchFamily="34" charset="0"/>
              </a:rPr>
              <a:t>Susan Baxter, </a:t>
            </a:r>
          </a:p>
          <a:p>
            <a:pPr>
              <a:lnSpc>
                <a:spcPct val="100000"/>
              </a:lnSpc>
            </a:pPr>
            <a:r>
              <a:rPr lang="en-US" altLang="en-US" dirty="0">
                <a:latin typeface="Arial" panose="020B0604020202020204" pitchFamily="34" charset="0"/>
                <a:cs typeface="Arial" panose="020B0604020202020204" pitchFamily="34" charset="0"/>
              </a:rPr>
              <a:t>Adam Whitworth, </a:t>
            </a:r>
          </a:p>
          <a:p>
            <a:pPr>
              <a:lnSpc>
                <a:spcPct val="100000"/>
              </a:lnSpc>
            </a:pPr>
            <a:r>
              <a:rPr lang="en-US" altLang="en-US" dirty="0">
                <a:latin typeface="Arial" panose="020B0604020202020204" pitchFamily="34" charset="0"/>
                <a:cs typeface="Arial" panose="020B0604020202020204" pitchFamily="34" charset="0"/>
              </a:rPr>
              <a:t>Jane Cullingworth,</a:t>
            </a:r>
          </a:p>
          <a:p>
            <a:pPr>
              <a:lnSpc>
                <a:spcPct val="100000"/>
              </a:lnSpc>
            </a:pPr>
            <a:r>
              <a:rPr lang="en-US" altLang="en-US">
                <a:latin typeface="Arial" panose="020B0604020202020204" pitchFamily="34" charset="0"/>
                <a:cs typeface="Arial" panose="020B0604020202020204" pitchFamily="34" charset="0"/>
              </a:rPr>
              <a:t>Katherine Runswick-Cole </a:t>
            </a:r>
            <a:endParaRPr lang="en-US" altLang="en-US" dirty="0">
              <a:latin typeface="Arial" panose="020B0604020202020204" pitchFamily="34" charset="0"/>
              <a:cs typeface="Arial" panose="020B0604020202020204" pitchFamily="34" charset="0"/>
            </a:endParaRPr>
          </a:p>
          <a:p>
            <a:pPr>
              <a:lnSpc>
                <a:spcPct val="100000"/>
              </a:lnSpc>
            </a:pPr>
            <a:r>
              <a:rPr lang="en-US" altLang="en-US" dirty="0">
                <a:latin typeface="Arial" panose="020B0604020202020204" pitchFamily="34" charset="0"/>
                <a:cs typeface="Arial" panose="020B0604020202020204" pitchFamily="34" charset="0"/>
              </a:rPr>
              <a:t>Mark Clowes</a:t>
            </a:r>
            <a:r>
              <a:rPr lang="en-US" altLang="en-US" sz="2800" dirty="0"/>
              <a:t>. </a:t>
            </a:r>
          </a:p>
        </p:txBody>
      </p:sp>
      <p:sp>
        <p:nvSpPr>
          <p:cNvPr id="9220" name="Text Placeholder 4">
            <a:extLst>
              <a:ext uri="{FF2B5EF4-FFF2-40B4-BE49-F238E27FC236}">
                <a16:creationId xmlns:a16="http://schemas.microsoft.com/office/drawing/2014/main" id="{2ACB54F4-894C-81F0-009A-D33701D19CB7}"/>
              </a:ext>
            </a:extLst>
          </p:cNvPr>
          <p:cNvSpPr>
            <a:spLocks noGrp="1" noChangeArrowheads="1"/>
          </p:cNvSpPr>
          <p:nvPr>
            <p:ph type="body" sz="quarter" idx="14"/>
          </p:nvPr>
        </p:nvSpPr>
        <p:spPr>
          <a:xfrm>
            <a:off x="4986338" y="4002088"/>
            <a:ext cx="2138362" cy="450850"/>
          </a:xfrm>
        </p:spPr>
        <p:txBody>
          <a:bodyPr/>
          <a:lstStyle/>
          <a:p>
            <a:r>
              <a:rPr lang="en-US" altLang="en-US"/>
              <a:t>9</a:t>
            </a:r>
            <a:r>
              <a:rPr lang="en-US" altLang="en-US" baseline="30000"/>
              <a:t>th</a:t>
            </a:r>
            <a:r>
              <a:rPr lang="en-US" altLang="en-US"/>
              <a:t> April 2024</a:t>
            </a:r>
          </a:p>
        </p:txBody>
      </p:sp>
      <p:pic>
        <p:nvPicPr>
          <p:cNvPr id="9221" name="Picture 6">
            <a:extLst>
              <a:ext uri="{FF2B5EF4-FFF2-40B4-BE49-F238E27FC236}">
                <a16:creationId xmlns:a16="http://schemas.microsoft.com/office/drawing/2014/main" id="{9BF96A6F-F987-E35B-42FE-5DB6CB67D4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6450" y="5184775"/>
            <a:ext cx="57721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741D3A-14E2-D41C-E7F3-FC10FBD4FA82}"/>
              </a:ext>
            </a:extLst>
          </p:cNvPr>
          <p:cNvSpPr/>
          <p:nvPr/>
        </p:nvSpPr>
        <p:spPr>
          <a:xfrm>
            <a:off x="1089025" y="2859088"/>
            <a:ext cx="2168525" cy="1404937"/>
          </a:xfrm>
          <a:prstGeom prst="rect">
            <a:avLst/>
          </a:prstGeom>
          <a:solidFill>
            <a:schemeClr val="accent1">
              <a:lumMod val="75000"/>
            </a:schemeClr>
          </a:solidFill>
          <a:ln w="12700" cap="flat" cmpd="sng">
            <a:solidFill>
              <a:sysClr val="windowText" lastClr="000000"/>
            </a:solidFill>
            <a:prstDash val="solid"/>
            <a:miter lim="800000"/>
            <a:headEnd type="none" w="sm" len="sm"/>
            <a:tailEnd type="none" w="sm" len="sm"/>
          </a:ln>
        </p:spPr>
        <p:txBody>
          <a:bodyPr spcFirstLastPara="1" lIns="91425" tIns="45700" rIns="91425" bIns="45700" anchor="ctr"/>
          <a:lstStyle/>
          <a:p>
            <a:pPr algn="ctr" eaLnBrk="1" fontAlgn="auto" hangingPunct="1">
              <a:lnSpc>
                <a:spcPct val="107000"/>
              </a:lnSpc>
              <a:spcBef>
                <a:spcPts val="0"/>
              </a:spcBef>
              <a:spcAft>
                <a:spcPts val="800"/>
              </a:spcAft>
              <a:defRPr/>
            </a:pPr>
            <a:r>
              <a:rPr lang="en-GB" sz="2800" dirty="0">
                <a:solidFill>
                  <a:srgbClr val="000000"/>
                </a:solidFill>
                <a:latin typeface="Arial" panose="020B0604020202020204" pitchFamily="34" charset="0"/>
                <a:ea typeface="Calibri" panose="020F0502020204030204" pitchFamily="34" charset="0"/>
              </a:rPr>
              <a:t>Key programme elements</a:t>
            </a:r>
            <a:endParaRPr lang="en-GB" sz="2800" dirty="0">
              <a:ea typeface="Calibri" panose="020F0502020204030204" pitchFamily="34" charset="0"/>
            </a:endParaRPr>
          </a:p>
        </p:txBody>
      </p:sp>
      <p:sp>
        <p:nvSpPr>
          <p:cNvPr id="5" name="Rounded Rectangle 4">
            <a:extLst>
              <a:ext uri="{FF2B5EF4-FFF2-40B4-BE49-F238E27FC236}">
                <a16:creationId xmlns:a16="http://schemas.microsoft.com/office/drawing/2014/main" id="{3249C059-9A07-6B58-2DFA-8F014A561E26}"/>
              </a:ext>
            </a:extLst>
          </p:cNvPr>
          <p:cNvSpPr/>
          <p:nvPr/>
        </p:nvSpPr>
        <p:spPr>
          <a:xfrm>
            <a:off x="4232275" y="595313"/>
            <a:ext cx="3052763" cy="2466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FF0000"/>
              </a:solidFill>
            </a:endParaRPr>
          </a:p>
          <a:p>
            <a:pPr algn="ctr" eaLnBrk="1" fontAlgn="auto" hangingPunct="1">
              <a:spcBef>
                <a:spcPts val="0"/>
              </a:spcBef>
              <a:spcAft>
                <a:spcPts val="0"/>
              </a:spcAft>
              <a:defRPr/>
            </a:pPr>
            <a:r>
              <a:rPr lang="en-GB" sz="2800" b="1" dirty="0">
                <a:solidFill>
                  <a:srgbClr val="FF0000"/>
                </a:solidFill>
                <a:latin typeface="Arial" panose="020B0604020202020204" pitchFamily="34" charset="0"/>
                <a:cs typeface="Arial" panose="020B0604020202020204" pitchFamily="34" charset="0"/>
              </a:rPr>
              <a:t>Nature of the support</a:t>
            </a:r>
          </a:p>
          <a:p>
            <a:pPr algn="ctr" eaLnBrk="1" fontAlgn="auto" hangingPunct="1">
              <a:spcBef>
                <a:spcPts val="0"/>
              </a:spcBef>
              <a:spcAft>
                <a:spcPts val="0"/>
              </a:spcAft>
              <a:defRPr/>
            </a:pPr>
            <a:r>
              <a:rPr lang="en-GB" sz="2800" dirty="0">
                <a:solidFill>
                  <a:schemeClr val="tx1"/>
                </a:solidFill>
                <a:latin typeface="Arial" panose="020B0604020202020204" pitchFamily="34" charset="0"/>
                <a:cs typeface="Arial" panose="020B0604020202020204" pitchFamily="34" charset="0"/>
              </a:rPr>
              <a:t>Practical </a:t>
            </a:r>
          </a:p>
          <a:p>
            <a:pPr algn="ctr" eaLnBrk="1" fontAlgn="auto" hangingPunct="1">
              <a:spcBef>
                <a:spcPts val="0"/>
              </a:spcBef>
              <a:spcAft>
                <a:spcPts val="0"/>
              </a:spcAft>
              <a:defRPr/>
            </a:pPr>
            <a:r>
              <a:rPr lang="en-GB" sz="2800" dirty="0">
                <a:solidFill>
                  <a:schemeClr val="tx1"/>
                </a:solidFill>
                <a:latin typeface="Arial" panose="020B0604020202020204" pitchFamily="34" charset="0"/>
                <a:cs typeface="Arial" panose="020B0604020202020204" pitchFamily="34" charset="0"/>
              </a:rPr>
              <a:t>Individualised</a:t>
            </a:r>
          </a:p>
          <a:p>
            <a:pPr algn="ctr" eaLnBrk="1" fontAlgn="auto" hangingPunct="1">
              <a:spcBef>
                <a:spcPts val="0"/>
              </a:spcBef>
              <a:spcAft>
                <a:spcPts val="0"/>
              </a:spcAft>
              <a:defRPr/>
            </a:pPr>
            <a:r>
              <a:rPr lang="en-GB" sz="2800" dirty="0">
                <a:solidFill>
                  <a:schemeClr val="tx1"/>
                </a:solidFill>
                <a:latin typeface="Arial" panose="020B0604020202020204" pitchFamily="34" charset="0"/>
                <a:cs typeface="Arial" panose="020B0604020202020204" pitchFamily="34" charset="0"/>
              </a:rPr>
              <a:t>Long-term </a:t>
            </a:r>
          </a:p>
          <a:p>
            <a:pPr algn="ctr" eaLnBrk="1" fontAlgn="auto" hangingPunct="1">
              <a:spcBef>
                <a:spcPts val="0"/>
              </a:spcBef>
              <a:spcAft>
                <a:spcPts val="0"/>
              </a:spcAft>
              <a:defRPr/>
            </a:pPr>
            <a:r>
              <a:rPr lang="en-GB" dirty="0"/>
              <a:t>Integrated </a:t>
            </a:r>
          </a:p>
          <a:p>
            <a:pPr algn="ctr" eaLnBrk="1" fontAlgn="auto" hangingPunct="1">
              <a:spcBef>
                <a:spcPts val="0"/>
              </a:spcBef>
              <a:spcAft>
                <a:spcPts val="0"/>
              </a:spcAft>
              <a:defRPr/>
            </a:pPr>
            <a:r>
              <a:rPr lang="en-GB" dirty="0"/>
              <a:t>Person-centred</a:t>
            </a:r>
          </a:p>
        </p:txBody>
      </p:sp>
      <p:sp>
        <p:nvSpPr>
          <p:cNvPr id="6" name="Rounded Rectangle 5">
            <a:extLst>
              <a:ext uri="{FF2B5EF4-FFF2-40B4-BE49-F238E27FC236}">
                <a16:creationId xmlns:a16="http://schemas.microsoft.com/office/drawing/2014/main" id="{B8F9DE65-1ADB-6D6A-C8CE-3048737226ED}"/>
              </a:ext>
            </a:extLst>
          </p:cNvPr>
          <p:cNvSpPr/>
          <p:nvPr/>
        </p:nvSpPr>
        <p:spPr>
          <a:xfrm>
            <a:off x="7878763" y="1000125"/>
            <a:ext cx="3103562" cy="29035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b="1" dirty="0">
                <a:solidFill>
                  <a:srgbClr val="FF0000"/>
                </a:solidFill>
                <a:latin typeface="Arial" panose="020B0604020202020204" pitchFamily="34" charset="0"/>
                <a:cs typeface="Arial" panose="020B0604020202020204" pitchFamily="34" charset="0"/>
              </a:rPr>
              <a:t>The advisor</a:t>
            </a:r>
            <a:endParaRPr lang="en-GB" sz="2800" dirty="0">
              <a:solidFill>
                <a:srgbClr val="FF0000"/>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GB" sz="2800" dirty="0">
                <a:solidFill>
                  <a:schemeClr val="tx1"/>
                </a:solidFill>
                <a:latin typeface="Arial" panose="020B0604020202020204" pitchFamily="34" charset="0"/>
                <a:cs typeface="Arial" panose="020B0604020202020204" pitchFamily="34" charset="0"/>
              </a:rPr>
              <a:t>Expertise</a:t>
            </a:r>
          </a:p>
          <a:p>
            <a:pPr eaLnBrk="1" fontAlgn="auto" hangingPunct="1">
              <a:spcBef>
                <a:spcPts val="0"/>
              </a:spcBef>
              <a:spcAft>
                <a:spcPts val="0"/>
              </a:spcAft>
              <a:defRPr/>
            </a:pPr>
            <a:r>
              <a:rPr lang="en-GB" sz="2800" dirty="0">
                <a:solidFill>
                  <a:schemeClr val="tx1"/>
                </a:solidFill>
                <a:latin typeface="Arial" panose="020B0604020202020204" pitchFamily="34" charset="0"/>
                <a:cs typeface="Arial" panose="020B0604020202020204" pitchFamily="34" charset="0"/>
              </a:rPr>
              <a:t>Understanding</a:t>
            </a:r>
          </a:p>
          <a:p>
            <a:pPr eaLnBrk="1" fontAlgn="auto" hangingPunct="1">
              <a:spcBef>
                <a:spcPts val="0"/>
              </a:spcBef>
              <a:spcAft>
                <a:spcPts val="0"/>
              </a:spcAft>
              <a:defRPr/>
            </a:pPr>
            <a:r>
              <a:rPr lang="en-GB" sz="2800" dirty="0">
                <a:solidFill>
                  <a:schemeClr val="tx1"/>
                </a:solidFill>
                <a:latin typeface="Arial" panose="020B0604020202020204" pitchFamily="34" charset="0"/>
                <a:cs typeface="Arial" panose="020B0604020202020204" pitchFamily="34" charset="0"/>
              </a:rPr>
              <a:t>Broker</a:t>
            </a:r>
          </a:p>
          <a:p>
            <a:pPr eaLnBrk="1" fontAlgn="auto" hangingPunct="1">
              <a:spcBef>
                <a:spcPts val="0"/>
              </a:spcBef>
              <a:spcAft>
                <a:spcPts val="0"/>
              </a:spcAft>
              <a:defRPr/>
            </a:pPr>
            <a:r>
              <a:rPr lang="en-GB" sz="2800" dirty="0">
                <a:solidFill>
                  <a:schemeClr val="tx1"/>
                </a:solidFill>
                <a:latin typeface="Arial" panose="020B0604020202020204" pitchFamily="34" charset="0"/>
                <a:cs typeface="Arial" panose="020B0604020202020204" pitchFamily="34" charset="0"/>
              </a:rPr>
              <a:t>Guide</a:t>
            </a:r>
          </a:p>
          <a:p>
            <a:pPr eaLnBrk="1" fontAlgn="auto" hangingPunct="1">
              <a:spcBef>
                <a:spcPts val="0"/>
              </a:spcBef>
              <a:spcAft>
                <a:spcPts val="0"/>
              </a:spcAft>
              <a:defRPr/>
            </a:pPr>
            <a:r>
              <a:rPr lang="en-GB" sz="2800" dirty="0" err="1">
                <a:solidFill>
                  <a:schemeClr val="tx1"/>
                </a:solidFill>
                <a:latin typeface="Arial" panose="020B0604020202020204" pitchFamily="34" charset="0"/>
                <a:cs typeface="Arial" panose="020B0604020202020204" pitchFamily="34" charset="0"/>
              </a:rPr>
              <a:t>Troubleshooter</a:t>
            </a:r>
            <a:endParaRPr lang="en-GB" sz="2800" dirty="0">
              <a:solidFill>
                <a:schemeClr val="tx1"/>
              </a:solidFill>
              <a:latin typeface="Arial" panose="020B0604020202020204" pitchFamily="34" charset="0"/>
              <a:cs typeface="Arial" panose="020B0604020202020204" pitchFamily="34" charset="0"/>
            </a:endParaRPr>
          </a:p>
        </p:txBody>
      </p:sp>
      <p:sp>
        <p:nvSpPr>
          <p:cNvPr id="7" name="Rounded Rectangle 6">
            <a:extLst>
              <a:ext uri="{FF2B5EF4-FFF2-40B4-BE49-F238E27FC236}">
                <a16:creationId xmlns:a16="http://schemas.microsoft.com/office/drawing/2014/main" id="{91F45F6B-E428-E0D6-C076-90BFA164CA58}"/>
              </a:ext>
            </a:extLst>
          </p:cNvPr>
          <p:cNvSpPr/>
          <p:nvPr/>
        </p:nvSpPr>
        <p:spPr>
          <a:xfrm>
            <a:off x="4756150" y="3648075"/>
            <a:ext cx="2959100" cy="2628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800" b="1" dirty="0">
                <a:solidFill>
                  <a:srgbClr val="FF0000"/>
                </a:solidFill>
                <a:latin typeface="Arial" panose="020B0604020202020204" pitchFamily="34" charset="0"/>
                <a:cs typeface="Arial" panose="020B0604020202020204" pitchFamily="34" charset="0"/>
              </a:rPr>
              <a:t>The employment</a:t>
            </a:r>
          </a:p>
          <a:p>
            <a:pPr algn="ctr" eaLnBrk="1" fontAlgn="auto" hangingPunct="1">
              <a:spcBef>
                <a:spcPts val="0"/>
              </a:spcBef>
              <a:spcAft>
                <a:spcPts val="0"/>
              </a:spcAft>
              <a:defRPr/>
            </a:pPr>
            <a:r>
              <a:rPr lang="en-GB" sz="2800" dirty="0">
                <a:solidFill>
                  <a:schemeClr val="tx1"/>
                </a:solidFill>
                <a:latin typeface="Arial" panose="020B0604020202020204" pitchFamily="34" charset="0"/>
                <a:cs typeface="Arial" panose="020B0604020202020204" pitchFamily="34" charset="0"/>
              </a:rPr>
              <a:t>Normality</a:t>
            </a:r>
          </a:p>
          <a:p>
            <a:pPr algn="ctr" eaLnBrk="1" fontAlgn="auto" hangingPunct="1">
              <a:spcBef>
                <a:spcPts val="0"/>
              </a:spcBef>
              <a:spcAft>
                <a:spcPts val="0"/>
              </a:spcAft>
              <a:defRPr/>
            </a:pPr>
            <a:r>
              <a:rPr lang="en-GB" sz="2800" dirty="0">
                <a:solidFill>
                  <a:schemeClr val="tx1"/>
                </a:solidFill>
                <a:latin typeface="Arial" panose="020B0604020202020204" pitchFamily="34" charset="0"/>
                <a:cs typeface="Arial" panose="020B0604020202020204" pitchFamily="34" charset="0"/>
              </a:rPr>
              <a:t>Valued</a:t>
            </a:r>
          </a:p>
          <a:p>
            <a:pPr algn="ctr" eaLnBrk="1" fontAlgn="auto" hangingPunct="1">
              <a:spcBef>
                <a:spcPts val="0"/>
              </a:spcBef>
              <a:spcAft>
                <a:spcPts val="0"/>
              </a:spcAft>
              <a:defRPr/>
            </a:pPr>
            <a:r>
              <a:rPr lang="en-GB" sz="2800" dirty="0">
                <a:solidFill>
                  <a:schemeClr val="tx1"/>
                </a:solidFill>
                <a:latin typeface="Arial" panose="020B0604020202020204" pitchFamily="34" charset="0"/>
                <a:cs typeface="Arial" panose="020B0604020202020204" pitchFamily="34" charset="0"/>
              </a:rPr>
              <a:t>Competence</a:t>
            </a:r>
          </a:p>
          <a:p>
            <a:pPr algn="ctr" eaLnBrk="1" fontAlgn="auto" hangingPunct="1">
              <a:spcBef>
                <a:spcPts val="0"/>
              </a:spcBef>
              <a:spcAft>
                <a:spcPts val="0"/>
              </a:spcAft>
              <a:defRPr/>
            </a:pPr>
            <a:r>
              <a:rPr lang="en-GB" sz="2800" dirty="0">
                <a:solidFill>
                  <a:schemeClr val="tx1"/>
                </a:solidFill>
                <a:latin typeface="Arial" panose="020B0604020202020204" pitchFamily="34" charset="0"/>
                <a:cs typeface="Arial" panose="020B0604020202020204" pitchFamily="34" charset="0"/>
              </a:rPr>
              <a:t>Stimulating</a:t>
            </a:r>
          </a:p>
          <a:p>
            <a:pPr algn="ctr" eaLnBrk="1" fontAlgn="auto" hangingPunct="1">
              <a:spcBef>
                <a:spcPts val="0"/>
              </a:spcBef>
              <a:spcAft>
                <a:spcPts val="0"/>
              </a:spcAft>
              <a:defRPr/>
            </a:pPr>
            <a:r>
              <a:rPr lang="en-GB" dirty="0"/>
              <a:t>Well matched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A6EE35-3912-84B2-DFB1-A6382A13564B}"/>
              </a:ext>
            </a:extLst>
          </p:cNvPr>
          <p:cNvSpPr/>
          <p:nvPr/>
        </p:nvSpPr>
        <p:spPr>
          <a:xfrm>
            <a:off x="803275" y="3279775"/>
            <a:ext cx="2319338" cy="1395413"/>
          </a:xfrm>
          <a:prstGeom prst="rect">
            <a:avLst/>
          </a:prstGeom>
          <a:solidFill>
            <a:schemeClr val="accent2">
              <a:lumMod val="75000"/>
            </a:schemeClr>
          </a:solidFill>
          <a:ln w="12700" cap="flat" cmpd="sng">
            <a:solidFill>
              <a:srgbClr val="000000"/>
            </a:solidFill>
            <a:prstDash val="solid"/>
            <a:miter lim="800000"/>
            <a:headEnd type="none" w="sm" len="sm"/>
            <a:tailEnd type="none" w="sm" len="sm"/>
          </a:ln>
        </p:spPr>
        <p:txBody>
          <a:bodyPr spcFirstLastPara="1" lIns="91425" tIns="45700" rIns="91425" bIns="45700" anchor="ctr"/>
          <a:lstStyle/>
          <a:p>
            <a:pPr algn="ctr" eaLnBrk="1" fontAlgn="auto" hangingPunct="1">
              <a:lnSpc>
                <a:spcPct val="107000"/>
              </a:lnSpc>
              <a:spcBef>
                <a:spcPts val="0"/>
              </a:spcBef>
              <a:spcAft>
                <a:spcPts val="800"/>
              </a:spcAft>
              <a:defRPr/>
            </a:pPr>
            <a:r>
              <a:rPr lang="en-GB" sz="2800" dirty="0">
                <a:solidFill>
                  <a:srgbClr val="000000"/>
                </a:solidFill>
                <a:latin typeface="Arial" panose="020B0604020202020204" pitchFamily="34" charset="0"/>
                <a:ea typeface="Calibri" panose="020F0502020204030204" pitchFamily="34" charset="0"/>
              </a:rPr>
              <a:t>Influencing factors (moderators)</a:t>
            </a:r>
            <a:endParaRPr lang="en-GB" sz="2800" dirty="0">
              <a:ea typeface="Calibri" panose="020F0502020204030204" pitchFamily="34" charset="0"/>
            </a:endParaRPr>
          </a:p>
        </p:txBody>
      </p:sp>
      <p:sp>
        <p:nvSpPr>
          <p:cNvPr id="19459" name="Rounded Rectangle 2">
            <a:extLst>
              <a:ext uri="{FF2B5EF4-FFF2-40B4-BE49-F238E27FC236}">
                <a16:creationId xmlns:a16="http://schemas.microsoft.com/office/drawing/2014/main" id="{2AD59420-3397-47A4-7EEB-192DC2B41EA8}"/>
              </a:ext>
            </a:extLst>
          </p:cNvPr>
          <p:cNvSpPr>
            <a:spLocks noChangeArrowheads="1"/>
          </p:cNvSpPr>
          <p:nvPr/>
        </p:nvSpPr>
        <p:spPr bwMode="auto">
          <a:xfrm>
            <a:off x="3335338" y="566738"/>
            <a:ext cx="2825750" cy="2547937"/>
          </a:xfrm>
          <a:prstGeom prst="roundRect">
            <a:avLst>
              <a:gd name="adj" fmla="val 16667"/>
            </a:avLst>
          </a:prstGeom>
          <a:solidFill>
            <a:srgbClr val="FFFFFF"/>
          </a:solidFill>
          <a:ln w="12700">
            <a:solidFill>
              <a:srgbClr val="000000"/>
            </a:solidFill>
            <a:miter lim="800000"/>
            <a:headEnd type="none" w="sm" len="sm"/>
            <a:tailEnd type="none" w="sm" len="sm"/>
          </a:ln>
        </p:spPr>
        <p:txBody>
          <a:bodyPr lIns="91425" tIns="45700" rIns="91425" bIns="457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GB" altLang="en-US" sz="2800" b="1">
                <a:solidFill>
                  <a:srgbClr val="FF0000"/>
                </a:solidFill>
                <a:latin typeface="Arial" panose="020B0604020202020204" pitchFamily="34" charset="0"/>
                <a:cs typeface="Arial" panose="020B0604020202020204" pitchFamily="34" charset="0"/>
              </a:rPr>
              <a:t>Client-related</a:t>
            </a:r>
            <a:endParaRPr lang="en-GB" altLang="en-US" sz="2800">
              <a:solidFill>
                <a:srgbClr val="FF0000"/>
              </a:solidFill>
              <a:latin typeface="Arial" panose="020B0604020202020204" pitchFamily="34" charset="0"/>
              <a:ea typeface="Calibri" panose="020F0502020204030204" pitchFamily="34" charset="0"/>
              <a:cs typeface="Arial" panose="020B0604020202020204" pitchFamily="34" charset="0"/>
            </a:endParaRPr>
          </a:p>
          <a:p>
            <a:pPr eaLnBrk="1" hangingPunct="1">
              <a:lnSpc>
                <a:spcPct val="107000"/>
              </a:lnSpc>
            </a:pPr>
            <a:r>
              <a:rPr lang="en-GB" altLang="en-US" sz="2800">
                <a:solidFill>
                  <a:srgbClr val="000000"/>
                </a:solidFill>
                <a:latin typeface="Arial" panose="020B0604020202020204" pitchFamily="34" charset="0"/>
                <a:cs typeface="Arial" panose="020B0604020202020204" pitchFamily="34" charset="0"/>
              </a:rPr>
              <a:t>Motivation</a:t>
            </a:r>
            <a:endParaRPr lang="en-GB" altLang="en-US" sz="2800">
              <a:latin typeface="Arial" panose="020B0604020202020204" pitchFamily="34" charset="0"/>
              <a:cs typeface="Calibri" panose="020F0502020204030204" pitchFamily="34" charset="0"/>
            </a:endParaRPr>
          </a:p>
          <a:p>
            <a:pPr eaLnBrk="1" hangingPunct="1">
              <a:lnSpc>
                <a:spcPct val="107000"/>
              </a:lnSpc>
            </a:pPr>
            <a:r>
              <a:rPr lang="en-GB" altLang="en-US" sz="2800">
                <a:solidFill>
                  <a:srgbClr val="000000"/>
                </a:solidFill>
                <a:latin typeface="Arial" panose="020B0604020202020204" pitchFamily="34" charset="0"/>
                <a:cs typeface="Arial" panose="020B0604020202020204" pitchFamily="34" charset="0"/>
              </a:rPr>
              <a:t>Expectations</a:t>
            </a:r>
            <a:endParaRPr lang="en-GB" altLang="en-US" sz="2800">
              <a:latin typeface="Arial" panose="020B0604020202020204" pitchFamily="34" charset="0"/>
              <a:cs typeface="Calibri" panose="020F0502020204030204" pitchFamily="34" charset="0"/>
            </a:endParaRPr>
          </a:p>
          <a:p>
            <a:pPr eaLnBrk="1" hangingPunct="1">
              <a:lnSpc>
                <a:spcPct val="107000"/>
              </a:lnSpc>
            </a:pPr>
            <a:r>
              <a:rPr lang="en-GB" altLang="en-US" sz="2800">
                <a:solidFill>
                  <a:srgbClr val="000000"/>
                </a:solidFill>
                <a:latin typeface="Arial" panose="020B0604020202020204" pitchFamily="34" charset="0"/>
                <a:cs typeface="Arial" panose="020B0604020202020204" pitchFamily="34" charset="0"/>
              </a:rPr>
              <a:t>Understanding</a:t>
            </a:r>
            <a:endParaRPr lang="en-GB" altLang="en-US" sz="2800">
              <a:latin typeface="Arial" panose="020B0604020202020204" pitchFamily="34" charset="0"/>
              <a:cs typeface="Calibri" panose="020F0502020204030204" pitchFamily="34" charset="0"/>
            </a:endParaRPr>
          </a:p>
          <a:p>
            <a:pPr eaLnBrk="1" hangingPunct="1">
              <a:lnSpc>
                <a:spcPct val="107000"/>
              </a:lnSpc>
            </a:pPr>
            <a:r>
              <a:rPr lang="en-GB" altLang="en-US" sz="2800">
                <a:solidFill>
                  <a:srgbClr val="000000"/>
                </a:solidFill>
                <a:latin typeface="Arial" panose="020B0604020202020204" pitchFamily="34" charset="0"/>
                <a:cs typeface="Arial" panose="020B0604020202020204" pitchFamily="34" charset="0"/>
              </a:rPr>
              <a:t>Family</a:t>
            </a:r>
            <a:endParaRPr lang="en-GB" altLang="en-US" sz="2800">
              <a:latin typeface="Arial" panose="020B0604020202020204" pitchFamily="34" charset="0"/>
              <a:cs typeface="Calibri" panose="020F0502020204030204" pitchFamily="34" charset="0"/>
            </a:endParaRPr>
          </a:p>
          <a:p>
            <a:pPr eaLnBrk="1" hangingPunct="1">
              <a:lnSpc>
                <a:spcPct val="107000"/>
              </a:lnSpc>
            </a:pPr>
            <a:r>
              <a:rPr lang="en-GB" altLang="en-US" sz="1100">
                <a:cs typeface="Calibri" panose="020F0502020204030204" pitchFamily="34" charset="0"/>
              </a:rPr>
              <a:t> </a:t>
            </a:r>
          </a:p>
        </p:txBody>
      </p:sp>
      <p:sp>
        <p:nvSpPr>
          <p:cNvPr id="19460" name="Rounded Rectangle 3">
            <a:extLst>
              <a:ext uri="{FF2B5EF4-FFF2-40B4-BE49-F238E27FC236}">
                <a16:creationId xmlns:a16="http://schemas.microsoft.com/office/drawing/2014/main" id="{87401F5C-112F-3896-5634-373458168121}"/>
              </a:ext>
            </a:extLst>
          </p:cNvPr>
          <p:cNvSpPr>
            <a:spLocks noChangeArrowheads="1"/>
          </p:cNvSpPr>
          <p:nvPr/>
        </p:nvSpPr>
        <p:spPr bwMode="auto">
          <a:xfrm>
            <a:off x="6483350" y="936625"/>
            <a:ext cx="3965575" cy="2566988"/>
          </a:xfrm>
          <a:prstGeom prst="roundRect">
            <a:avLst>
              <a:gd name="adj" fmla="val 16667"/>
            </a:avLst>
          </a:prstGeom>
          <a:solidFill>
            <a:srgbClr val="FFFFFF"/>
          </a:solidFill>
          <a:ln w="12700">
            <a:solidFill>
              <a:srgbClr val="000000"/>
            </a:solidFill>
            <a:miter lim="800000"/>
            <a:headEnd type="none" w="sm" len="sm"/>
            <a:tailEnd type="none" w="sm" len="sm"/>
          </a:ln>
        </p:spPr>
        <p:txBody>
          <a:bodyPr lIns="91425" tIns="45700" rIns="91425" bIns="457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GB" altLang="en-US" sz="2800" b="1">
                <a:solidFill>
                  <a:srgbClr val="FF0000"/>
                </a:solidFill>
                <a:latin typeface="Arial" panose="020B0604020202020204" pitchFamily="34" charset="0"/>
                <a:cs typeface="Arial" panose="020B0604020202020204" pitchFamily="34" charset="0"/>
              </a:rPr>
              <a:t>Employment and employer-related</a:t>
            </a:r>
            <a:endParaRPr lang="en-GB" altLang="en-US" sz="2800">
              <a:solidFill>
                <a:srgbClr val="FF0000"/>
              </a:solidFill>
              <a:latin typeface="Arial" panose="020B0604020202020204" pitchFamily="34" charset="0"/>
              <a:ea typeface="Calibri" panose="020F0502020204030204" pitchFamily="34" charset="0"/>
              <a:cs typeface="Arial" panose="020B0604020202020204" pitchFamily="34" charset="0"/>
            </a:endParaRPr>
          </a:p>
          <a:p>
            <a:pPr eaLnBrk="1" hangingPunct="1">
              <a:lnSpc>
                <a:spcPct val="107000"/>
              </a:lnSpc>
            </a:pPr>
            <a:r>
              <a:rPr lang="en-GB" altLang="en-US" sz="2800">
                <a:solidFill>
                  <a:srgbClr val="000000"/>
                </a:solidFill>
                <a:latin typeface="Arial" panose="020B0604020202020204" pitchFamily="34" charset="0"/>
                <a:cs typeface="Arial" panose="020B0604020202020204" pitchFamily="34" charset="0"/>
              </a:rPr>
              <a:t>Expectations</a:t>
            </a:r>
            <a:endParaRPr lang="en-GB" altLang="en-US" sz="2800">
              <a:latin typeface="Arial" panose="020B0604020202020204" pitchFamily="34" charset="0"/>
              <a:cs typeface="Calibri" panose="020F0502020204030204" pitchFamily="34" charset="0"/>
            </a:endParaRPr>
          </a:p>
          <a:p>
            <a:pPr eaLnBrk="1" hangingPunct="1">
              <a:lnSpc>
                <a:spcPct val="107000"/>
              </a:lnSpc>
            </a:pPr>
            <a:r>
              <a:rPr lang="en-GB" altLang="en-US" sz="2800">
                <a:solidFill>
                  <a:srgbClr val="000000"/>
                </a:solidFill>
                <a:latin typeface="Arial" panose="020B0604020202020204" pitchFamily="34" charset="0"/>
                <a:cs typeface="Arial" panose="020B0604020202020204" pitchFamily="34" charset="0"/>
              </a:rPr>
              <a:t>Employer views</a:t>
            </a:r>
            <a:endParaRPr lang="en-GB" altLang="en-US" sz="2800">
              <a:latin typeface="Arial" panose="020B0604020202020204" pitchFamily="34" charset="0"/>
              <a:cs typeface="Calibri" panose="020F0502020204030204" pitchFamily="34" charset="0"/>
            </a:endParaRPr>
          </a:p>
          <a:p>
            <a:pPr eaLnBrk="1" hangingPunct="1">
              <a:lnSpc>
                <a:spcPct val="107000"/>
              </a:lnSpc>
            </a:pPr>
            <a:r>
              <a:rPr lang="en-GB" altLang="en-US" sz="2800">
                <a:solidFill>
                  <a:srgbClr val="000000"/>
                </a:solidFill>
                <a:latin typeface="Arial" panose="020B0604020202020204" pitchFamily="34" charset="0"/>
                <a:cs typeface="Arial" panose="020B0604020202020204" pitchFamily="34" charset="0"/>
              </a:rPr>
              <a:t>Colleague support</a:t>
            </a:r>
            <a:endParaRPr lang="en-GB" altLang="en-US" sz="2800">
              <a:latin typeface="Arial" panose="020B0604020202020204" pitchFamily="34" charset="0"/>
              <a:cs typeface="Calibri" panose="020F0502020204030204" pitchFamily="34" charset="0"/>
            </a:endParaRPr>
          </a:p>
          <a:p>
            <a:pPr eaLnBrk="1" hangingPunct="1">
              <a:lnSpc>
                <a:spcPct val="107000"/>
              </a:lnSpc>
            </a:pPr>
            <a:r>
              <a:rPr lang="en-GB" altLang="en-US" sz="1100">
                <a:cs typeface="Calibri" panose="020F0502020204030204" pitchFamily="34" charset="0"/>
              </a:rPr>
              <a:t> </a:t>
            </a:r>
          </a:p>
        </p:txBody>
      </p:sp>
      <p:sp>
        <p:nvSpPr>
          <p:cNvPr id="19461" name="Rounded Rectangle 5">
            <a:extLst>
              <a:ext uri="{FF2B5EF4-FFF2-40B4-BE49-F238E27FC236}">
                <a16:creationId xmlns:a16="http://schemas.microsoft.com/office/drawing/2014/main" id="{B0D18E85-59B6-B822-ECB3-F1EDDE822DE1}"/>
              </a:ext>
            </a:extLst>
          </p:cNvPr>
          <p:cNvSpPr>
            <a:spLocks noChangeArrowheads="1"/>
          </p:cNvSpPr>
          <p:nvPr/>
        </p:nvSpPr>
        <p:spPr bwMode="auto">
          <a:xfrm>
            <a:off x="3725863" y="4127500"/>
            <a:ext cx="4610100" cy="1911350"/>
          </a:xfrm>
          <a:prstGeom prst="roundRect">
            <a:avLst>
              <a:gd name="adj" fmla="val 16667"/>
            </a:avLst>
          </a:prstGeom>
          <a:solidFill>
            <a:srgbClr val="FFFFFF"/>
          </a:solidFill>
          <a:ln w="12700">
            <a:solidFill>
              <a:srgbClr val="000000"/>
            </a:solidFill>
            <a:miter lim="800000"/>
            <a:headEnd type="none" w="sm" len="sm"/>
            <a:tailEnd type="none" w="sm" len="sm"/>
          </a:ln>
        </p:spPr>
        <p:txBody>
          <a:bodyPr lIns="91425" tIns="45700" rIns="91425" bIns="457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GB" altLang="en-US" sz="2800" b="1">
                <a:solidFill>
                  <a:srgbClr val="FF0000"/>
                </a:solidFill>
                <a:latin typeface="Arial" panose="020B0604020202020204" pitchFamily="34" charset="0"/>
                <a:cs typeface="Arial" panose="020B0604020202020204" pitchFamily="34" charset="0"/>
              </a:rPr>
              <a:t>Programme-related</a:t>
            </a:r>
            <a:endParaRPr lang="en-GB" altLang="en-US" sz="2800">
              <a:solidFill>
                <a:srgbClr val="FF0000"/>
              </a:solidFill>
              <a:latin typeface="Arial" panose="020B0604020202020204" pitchFamily="34" charset="0"/>
              <a:ea typeface="Calibri" panose="020F0502020204030204" pitchFamily="34" charset="0"/>
              <a:cs typeface="Arial" panose="020B0604020202020204" pitchFamily="34" charset="0"/>
            </a:endParaRPr>
          </a:p>
          <a:p>
            <a:pPr eaLnBrk="1" hangingPunct="1">
              <a:lnSpc>
                <a:spcPct val="107000"/>
              </a:lnSpc>
            </a:pPr>
            <a:r>
              <a:rPr lang="en-GB" altLang="en-US" sz="2800">
                <a:solidFill>
                  <a:srgbClr val="000000"/>
                </a:solidFill>
                <a:latin typeface="Arial" panose="020B0604020202020204" pitchFamily="34" charset="0"/>
                <a:cs typeface="Arial" panose="020B0604020202020204" pitchFamily="34" charset="0"/>
              </a:rPr>
              <a:t>Caseload</a:t>
            </a:r>
            <a:endParaRPr lang="en-GB" altLang="en-US" sz="2800">
              <a:latin typeface="Arial" panose="020B0604020202020204" pitchFamily="34" charset="0"/>
              <a:cs typeface="Calibri" panose="020F0502020204030204" pitchFamily="34" charset="0"/>
            </a:endParaRPr>
          </a:p>
          <a:p>
            <a:pPr eaLnBrk="1" hangingPunct="1">
              <a:lnSpc>
                <a:spcPct val="107000"/>
              </a:lnSpc>
            </a:pPr>
            <a:r>
              <a:rPr lang="en-GB" altLang="en-US" sz="2800">
                <a:solidFill>
                  <a:srgbClr val="000000"/>
                </a:solidFill>
                <a:latin typeface="Arial" panose="020B0604020202020204" pitchFamily="34" charset="0"/>
                <a:cs typeface="Arial" panose="020B0604020202020204" pitchFamily="34" charset="0"/>
              </a:rPr>
              <a:t>Staffing</a:t>
            </a:r>
            <a:endParaRPr lang="en-GB" altLang="en-US" sz="2800">
              <a:latin typeface="Arial" panose="020B0604020202020204" pitchFamily="34" charset="0"/>
              <a:cs typeface="Calibri" panose="020F0502020204030204" pitchFamily="34" charset="0"/>
            </a:endParaRPr>
          </a:p>
          <a:p>
            <a:pPr eaLnBrk="1" hangingPunct="1">
              <a:lnSpc>
                <a:spcPct val="107000"/>
              </a:lnSpc>
            </a:pPr>
            <a:r>
              <a:rPr lang="en-GB" altLang="en-US" sz="2800">
                <a:solidFill>
                  <a:srgbClr val="000000"/>
                </a:solidFill>
                <a:latin typeface="Arial" panose="020B0604020202020204" pitchFamily="34" charset="0"/>
                <a:cs typeface="Arial" panose="020B0604020202020204" pitchFamily="34" charset="0"/>
              </a:rPr>
              <a:t>Leadership</a:t>
            </a:r>
            <a:endParaRPr lang="en-GB" altLang="en-US" sz="2800">
              <a:latin typeface="Arial" panose="020B0604020202020204" pitchFamily="34" charset="0"/>
              <a:cs typeface="Calibri" panose="020F0502020204030204" pitchFamily="34" charset="0"/>
            </a:endParaRPr>
          </a:p>
          <a:p>
            <a:pPr eaLnBrk="1" hangingPunct="1">
              <a:lnSpc>
                <a:spcPct val="107000"/>
              </a:lnSpc>
            </a:pPr>
            <a:r>
              <a:rPr lang="en-GB" altLang="en-US" sz="1100">
                <a:cs typeface="Calibri" panose="020F0502020204030204" pitchFamily="34" charset="0"/>
              </a:rPr>
              <a:t> </a:t>
            </a:r>
          </a:p>
        </p:txBody>
      </p:sp>
      <p:sp>
        <p:nvSpPr>
          <p:cNvPr id="19462" name="Rounded Rectangle 6">
            <a:extLst>
              <a:ext uri="{FF2B5EF4-FFF2-40B4-BE49-F238E27FC236}">
                <a16:creationId xmlns:a16="http://schemas.microsoft.com/office/drawing/2014/main" id="{DBD2203D-414A-5E6A-09BF-263236C5F1E7}"/>
              </a:ext>
            </a:extLst>
          </p:cNvPr>
          <p:cNvSpPr>
            <a:spLocks noChangeArrowheads="1"/>
          </p:cNvSpPr>
          <p:nvPr/>
        </p:nvSpPr>
        <p:spPr bwMode="auto">
          <a:xfrm>
            <a:off x="8939213" y="3762375"/>
            <a:ext cx="3060700" cy="2640013"/>
          </a:xfrm>
          <a:prstGeom prst="roundRect">
            <a:avLst>
              <a:gd name="adj" fmla="val 16667"/>
            </a:avLst>
          </a:prstGeom>
          <a:solidFill>
            <a:srgbClr val="FFFFFF"/>
          </a:solidFill>
          <a:ln w="12700">
            <a:solidFill>
              <a:srgbClr val="000000"/>
            </a:solidFill>
            <a:miter lim="800000"/>
            <a:headEnd type="none" w="sm" len="sm"/>
            <a:tailEnd type="none" w="sm" len="sm"/>
          </a:ln>
        </p:spPr>
        <p:txBody>
          <a:bodyPr lIns="91425" tIns="45700" rIns="91425" bIns="457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GB" altLang="en-US" sz="2800" b="1">
                <a:solidFill>
                  <a:srgbClr val="FF0000"/>
                </a:solidFill>
                <a:latin typeface="Arial" panose="020B0604020202020204" pitchFamily="34" charset="0"/>
                <a:cs typeface="Arial" panose="020B0604020202020204" pitchFamily="34" charset="0"/>
              </a:rPr>
              <a:t>System-related</a:t>
            </a:r>
            <a:endParaRPr lang="en-GB" altLang="en-US" sz="2800">
              <a:solidFill>
                <a:srgbClr val="FF0000"/>
              </a:solidFill>
              <a:latin typeface="Arial" panose="020B0604020202020204" pitchFamily="34" charset="0"/>
              <a:ea typeface="Calibri" panose="020F0502020204030204" pitchFamily="34" charset="0"/>
              <a:cs typeface="Arial" panose="020B0604020202020204" pitchFamily="34" charset="0"/>
            </a:endParaRPr>
          </a:p>
          <a:p>
            <a:pPr eaLnBrk="1" hangingPunct="1">
              <a:lnSpc>
                <a:spcPct val="107000"/>
              </a:lnSpc>
            </a:pPr>
            <a:r>
              <a:rPr lang="en-GB" altLang="en-US" sz="2800">
                <a:solidFill>
                  <a:srgbClr val="000000"/>
                </a:solidFill>
                <a:latin typeface="Arial" panose="020B0604020202020204" pitchFamily="34" charset="0"/>
                <a:cs typeface="Arial" panose="020B0604020202020204" pitchFamily="34" charset="0"/>
              </a:rPr>
              <a:t>Understanding of model</a:t>
            </a:r>
            <a:endParaRPr lang="en-GB" altLang="en-US" sz="2800">
              <a:latin typeface="Arial" panose="020B0604020202020204" pitchFamily="34" charset="0"/>
              <a:cs typeface="Calibri" panose="020F0502020204030204" pitchFamily="34" charset="0"/>
            </a:endParaRPr>
          </a:p>
          <a:p>
            <a:pPr eaLnBrk="1" hangingPunct="1">
              <a:lnSpc>
                <a:spcPct val="107000"/>
              </a:lnSpc>
            </a:pPr>
            <a:r>
              <a:rPr lang="en-GB" altLang="en-US" sz="2800">
                <a:solidFill>
                  <a:srgbClr val="000000"/>
                </a:solidFill>
                <a:latin typeface="Arial" panose="020B0604020202020204" pitchFamily="34" charset="0"/>
                <a:cs typeface="Arial" panose="020B0604020202020204" pitchFamily="34" charset="0"/>
              </a:rPr>
              <a:t>Integration</a:t>
            </a:r>
            <a:endParaRPr lang="en-GB" altLang="en-US" sz="2800">
              <a:latin typeface="Arial" panose="020B060402020202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442DEDB4-BF91-6419-2B73-9035843CDC84}"/>
              </a:ext>
            </a:extLst>
          </p:cNvPr>
          <p:cNvSpPr>
            <a:spLocks noChangeArrowheads="1"/>
          </p:cNvSpPr>
          <p:nvPr/>
        </p:nvSpPr>
        <p:spPr bwMode="auto">
          <a:xfrm>
            <a:off x="1417638" y="2735263"/>
            <a:ext cx="2055812" cy="1117600"/>
          </a:xfrm>
          <a:prstGeom prst="rect">
            <a:avLst/>
          </a:prstGeom>
          <a:solidFill>
            <a:srgbClr val="FFC000"/>
          </a:solidFill>
          <a:ln w="12700">
            <a:solidFill>
              <a:srgbClr val="000000"/>
            </a:solidFill>
            <a:miter lim="800000"/>
            <a:headEnd type="none" w="sm" len="sm"/>
            <a:tailEnd type="none" w="sm" len="sm"/>
          </a:ln>
        </p:spPr>
        <p:txBody>
          <a:bodyPr lIns="91425" tIns="45700" rIns="91425" bIns="457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07000"/>
              </a:lnSpc>
              <a:spcAft>
                <a:spcPts val="800"/>
              </a:spcAft>
            </a:pPr>
            <a:r>
              <a:rPr lang="en-GB" altLang="en-US" sz="2800">
                <a:solidFill>
                  <a:srgbClr val="000000"/>
                </a:solidFill>
                <a:latin typeface="Arial" panose="020B0604020202020204" pitchFamily="34" charset="0"/>
                <a:cs typeface="Calibri" panose="020F0502020204030204" pitchFamily="34" charset="0"/>
              </a:rPr>
              <a:t>Short-term effects</a:t>
            </a:r>
            <a:endParaRPr lang="en-GB" altLang="en-US" sz="2800">
              <a:cs typeface="Calibri" panose="020F0502020204030204" pitchFamily="34" charset="0"/>
            </a:endParaRPr>
          </a:p>
        </p:txBody>
      </p:sp>
      <p:sp>
        <p:nvSpPr>
          <p:cNvPr id="20483" name="Rounded Rectangle 2">
            <a:extLst>
              <a:ext uri="{FF2B5EF4-FFF2-40B4-BE49-F238E27FC236}">
                <a16:creationId xmlns:a16="http://schemas.microsoft.com/office/drawing/2014/main" id="{56AB8FB4-568D-F66C-0032-0B59FE009474}"/>
              </a:ext>
            </a:extLst>
          </p:cNvPr>
          <p:cNvSpPr>
            <a:spLocks noChangeArrowheads="1"/>
          </p:cNvSpPr>
          <p:nvPr/>
        </p:nvSpPr>
        <p:spPr bwMode="auto">
          <a:xfrm>
            <a:off x="5365750" y="1325563"/>
            <a:ext cx="4313238" cy="4356100"/>
          </a:xfrm>
          <a:prstGeom prst="roundRect">
            <a:avLst>
              <a:gd name="adj" fmla="val 16667"/>
            </a:avLst>
          </a:prstGeom>
          <a:solidFill>
            <a:srgbClr val="FFFFFF"/>
          </a:solidFill>
          <a:ln w="12700">
            <a:solidFill>
              <a:srgbClr val="000000"/>
            </a:solidFill>
            <a:miter lim="800000"/>
            <a:headEnd type="none" w="sm" len="sm"/>
            <a:tailEnd type="none" w="sm" len="sm"/>
          </a:ln>
        </p:spPr>
        <p:txBody>
          <a:bodyPr lIns="91425" tIns="45700" rIns="91425" bIns="457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endParaRPr lang="en-GB" altLang="en-US" sz="2800">
              <a:solidFill>
                <a:srgbClr val="000000"/>
              </a:solidFill>
              <a:latin typeface="Arial" panose="020B0604020202020204" pitchFamily="34" charset="0"/>
              <a:cs typeface="Arial" panose="020B0604020202020204" pitchFamily="34" charset="0"/>
            </a:endParaRPr>
          </a:p>
          <a:p>
            <a:pPr eaLnBrk="1" hangingPunct="1">
              <a:lnSpc>
                <a:spcPct val="107000"/>
              </a:lnSpc>
            </a:pPr>
            <a:r>
              <a:rPr lang="en-GB" altLang="en-US" sz="2800">
                <a:solidFill>
                  <a:srgbClr val="000000"/>
                </a:solidFill>
                <a:latin typeface="Arial" panose="020B0604020202020204" pitchFamily="34" charset="0"/>
                <a:cs typeface="Arial" panose="020B0604020202020204" pitchFamily="34" charset="0"/>
              </a:rPr>
              <a:t>Employment</a:t>
            </a:r>
            <a:endParaRPr lang="en-GB" altLang="en-US" sz="2800">
              <a:latin typeface="Arial" panose="020B0604020202020204" pitchFamily="34" charset="0"/>
              <a:ea typeface="Calibri" panose="020F0502020204030204" pitchFamily="34" charset="0"/>
              <a:cs typeface="Arial" panose="020B0604020202020204" pitchFamily="34" charset="0"/>
            </a:endParaRPr>
          </a:p>
          <a:p>
            <a:pPr eaLnBrk="1" hangingPunct="1">
              <a:lnSpc>
                <a:spcPct val="107000"/>
              </a:lnSpc>
            </a:pPr>
            <a:r>
              <a:rPr lang="en-GB" altLang="en-US" sz="2800">
                <a:solidFill>
                  <a:srgbClr val="000000"/>
                </a:solidFill>
                <a:latin typeface="Arial" panose="020B0604020202020204" pitchFamily="34" charset="0"/>
                <a:cs typeface="Arial" panose="020B0604020202020204" pitchFamily="34" charset="0"/>
              </a:rPr>
              <a:t>Attitude to work</a:t>
            </a:r>
            <a:endParaRPr lang="en-GB" altLang="en-US" sz="2800">
              <a:latin typeface="Arial" panose="020B0604020202020204" pitchFamily="34" charset="0"/>
              <a:cs typeface="Calibri" panose="020F0502020204030204" pitchFamily="34" charset="0"/>
            </a:endParaRPr>
          </a:p>
          <a:p>
            <a:pPr eaLnBrk="1" hangingPunct="1">
              <a:lnSpc>
                <a:spcPct val="107000"/>
              </a:lnSpc>
            </a:pPr>
            <a:r>
              <a:rPr lang="en-GB" altLang="en-US" sz="2800">
                <a:solidFill>
                  <a:srgbClr val="000000"/>
                </a:solidFill>
                <a:latin typeface="Arial" panose="020B0604020202020204" pitchFamily="34" charset="0"/>
                <a:cs typeface="Arial" panose="020B0604020202020204" pitchFamily="34" charset="0"/>
              </a:rPr>
              <a:t>Job readiness / employability</a:t>
            </a:r>
            <a:endParaRPr lang="en-GB" altLang="en-US" sz="2800">
              <a:latin typeface="Arial" panose="020B0604020202020204" pitchFamily="34" charset="0"/>
              <a:cs typeface="Calibri" panose="020F0502020204030204" pitchFamily="34" charset="0"/>
            </a:endParaRPr>
          </a:p>
          <a:p>
            <a:pPr eaLnBrk="1" hangingPunct="1">
              <a:lnSpc>
                <a:spcPct val="107000"/>
              </a:lnSpc>
            </a:pPr>
            <a:r>
              <a:rPr lang="en-GB" altLang="en-US" sz="2800">
                <a:solidFill>
                  <a:srgbClr val="000000"/>
                </a:solidFill>
                <a:latin typeface="Arial" panose="020B0604020202020204" pitchFamily="34" charset="0"/>
                <a:cs typeface="Arial" panose="020B0604020202020204" pitchFamily="34" charset="0"/>
              </a:rPr>
              <a:t>Changed outlook</a:t>
            </a:r>
            <a:endParaRPr lang="en-GB" altLang="en-US" sz="2800">
              <a:latin typeface="Arial" panose="020B0604020202020204" pitchFamily="34" charset="0"/>
              <a:cs typeface="Calibri" panose="020F0502020204030204" pitchFamily="34" charset="0"/>
            </a:endParaRPr>
          </a:p>
          <a:p>
            <a:pPr eaLnBrk="1" hangingPunct="1">
              <a:lnSpc>
                <a:spcPct val="107000"/>
              </a:lnSpc>
            </a:pPr>
            <a:r>
              <a:rPr lang="en-GB" altLang="en-US" sz="2800">
                <a:solidFill>
                  <a:srgbClr val="000000"/>
                </a:solidFill>
                <a:latin typeface="Arial" panose="020B0604020202020204" pitchFamily="34" charset="0"/>
                <a:cs typeface="Arial" panose="020B0604020202020204" pitchFamily="34" charset="0"/>
              </a:rPr>
              <a:t>Skills</a:t>
            </a:r>
            <a:endParaRPr lang="en-GB" altLang="en-US" sz="2800">
              <a:latin typeface="Arial" panose="020B0604020202020204" pitchFamily="34" charset="0"/>
              <a:cs typeface="Calibri" panose="020F0502020204030204" pitchFamily="34" charset="0"/>
            </a:endParaRPr>
          </a:p>
          <a:p>
            <a:pPr eaLnBrk="1" hangingPunct="1">
              <a:lnSpc>
                <a:spcPct val="107000"/>
              </a:lnSpc>
            </a:pPr>
            <a:r>
              <a:rPr lang="en-GB" altLang="en-US" sz="2800">
                <a:solidFill>
                  <a:srgbClr val="000000"/>
                </a:solidFill>
                <a:latin typeface="Arial" panose="020B0604020202020204" pitchFamily="34" charset="0"/>
                <a:cs typeface="Arial" panose="020B0604020202020204" pitchFamily="34" charset="0"/>
              </a:rPr>
              <a:t>Confidence</a:t>
            </a:r>
            <a:endParaRPr lang="en-GB" altLang="en-US" sz="2800">
              <a:latin typeface="Arial" panose="020B0604020202020204" pitchFamily="34" charset="0"/>
              <a:cs typeface="Calibri" panose="020F0502020204030204" pitchFamily="34" charset="0"/>
            </a:endParaRPr>
          </a:p>
          <a:p>
            <a:pPr eaLnBrk="1" hangingPunct="1">
              <a:lnSpc>
                <a:spcPct val="107000"/>
              </a:lnSpc>
            </a:pPr>
            <a:r>
              <a:rPr lang="en-GB" altLang="en-US" sz="1100">
                <a:cs typeface="Calibri" panose="020F0502020204030204" pitchFamily="34" charset="0"/>
              </a:rPr>
              <a:t> </a:t>
            </a:r>
          </a:p>
          <a:p>
            <a:pPr eaLnBrk="1" hangingPunct="1">
              <a:lnSpc>
                <a:spcPct val="107000"/>
              </a:lnSpc>
            </a:pPr>
            <a:r>
              <a:rPr lang="en-GB" altLang="en-US" sz="1100">
                <a:cs typeface="Calibri" panose="020F0502020204030204" pitchFamily="34" charset="0"/>
              </a:rPr>
              <a:t> </a:t>
            </a:r>
          </a:p>
          <a:p>
            <a:pPr algn="ctr" eaLnBrk="1" hangingPunct="1">
              <a:lnSpc>
                <a:spcPct val="107000"/>
              </a:lnSpc>
              <a:spcAft>
                <a:spcPts val="800"/>
              </a:spcAft>
            </a:pPr>
            <a:r>
              <a:rPr lang="en-GB" altLang="en-US" sz="1100">
                <a:cs typeface="Calibri" panose="020F0502020204030204" pitchFamily="34"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6EE6579-F2C8-AC7C-3B3F-BDBB8BDFEB71}"/>
              </a:ext>
            </a:extLst>
          </p:cNvPr>
          <p:cNvSpPr>
            <a:spLocks noChangeArrowheads="1"/>
          </p:cNvSpPr>
          <p:nvPr/>
        </p:nvSpPr>
        <p:spPr bwMode="auto">
          <a:xfrm>
            <a:off x="1387475" y="2951163"/>
            <a:ext cx="1911350" cy="1395412"/>
          </a:xfrm>
          <a:prstGeom prst="rect">
            <a:avLst/>
          </a:prstGeom>
          <a:solidFill>
            <a:srgbClr val="FF6699"/>
          </a:solidFill>
          <a:ln w="12700">
            <a:solidFill>
              <a:srgbClr val="000000"/>
            </a:solidFill>
            <a:miter lim="800000"/>
            <a:headEnd type="none" w="sm" len="sm"/>
            <a:tailEnd type="none" w="sm" len="sm"/>
          </a:ln>
        </p:spPr>
        <p:txBody>
          <a:bodyPr lIns="91425" tIns="45700" rIns="91425" bIns="457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107000"/>
              </a:lnSpc>
              <a:spcAft>
                <a:spcPts val="800"/>
              </a:spcAft>
            </a:pPr>
            <a:r>
              <a:rPr lang="en-GB" altLang="en-US" sz="2800">
                <a:solidFill>
                  <a:srgbClr val="000000"/>
                </a:solidFill>
                <a:latin typeface="Arial" panose="020B0604020202020204" pitchFamily="34" charset="0"/>
                <a:cs typeface="Calibri" panose="020F0502020204030204" pitchFamily="34" charset="0"/>
              </a:rPr>
              <a:t>Longer-term effects</a:t>
            </a:r>
            <a:endParaRPr lang="en-GB" altLang="en-US" sz="2800">
              <a:cs typeface="Calibri" panose="020F0502020204030204" pitchFamily="34" charset="0"/>
            </a:endParaRPr>
          </a:p>
        </p:txBody>
      </p:sp>
      <p:sp>
        <p:nvSpPr>
          <p:cNvPr id="21507" name="Rounded Rectangle 3">
            <a:extLst>
              <a:ext uri="{FF2B5EF4-FFF2-40B4-BE49-F238E27FC236}">
                <a16:creationId xmlns:a16="http://schemas.microsoft.com/office/drawing/2014/main" id="{E8AAED18-34A7-C5D5-B520-AFD576CE5D1E}"/>
              </a:ext>
            </a:extLst>
          </p:cNvPr>
          <p:cNvSpPr>
            <a:spLocks noChangeArrowheads="1"/>
          </p:cNvSpPr>
          <p:nvPr/>
        </p:nvSpPr>
        <p:spPr bwMode="auto">
          <a:xfrm>
            <a:off x="4657725" y="1562100"/>
            <a:ext cx="5297488" cy="3863975"/>
          </a:xfrm>
          <a:prstGeom prst="roundRect">
            <a:avLst>
              <a:gd name="adj" fmla="val 16667"/>
            </a:avLst>
          </a:prstGeom>
          <a:solidFill>
            <a:srgbClr val="FFFFFF"/>
          </a:solidFill>
          <a:ln w="12700">
            <a:solidFill>
              <a:srgbClr val="000000"/>
            </a:solidFill>
            <a:miter lim="800000"/>
            <a:headEnd type="none" w="sm" len="sm"/>
            <a:tailEnd type="none" w="sm" len="sm"/>
          </a:ln>
        </p:spPr>
        <p:txBody>
          <a:bodyPr lIns="91425" tIns="45700" rIns="91425" bIns="457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GB" altLang="en-US" sz="2800">
                <a:solidFill>
                  <a:srgbClr val="000000"/>
                </a:solidFill>
                <a:latin typeface="Arial" panose="020B0604020202020204" pitchFamily="34" charset="0"/>
                <a:cs typeface="Arial" panose="020B0604020202020204" pitchFamily="34" charset="0"/>
              </a:rPr>
              <a:t>Wellbeing</a:t>
            </a:r>
            <a:endParaRPr lang="en-GB" altLang="en-US" sz="2800">
              <a:latin typeface="Arial" panose="020B0604020202020204" pitchFamily="34" charset="0"/>
              <a:ea typeface="Calibri" panose="020F0502020204030204" pitchFamily="34" charset="0"/>
              <a:cs typeface="Arial" panose="020B0604020202020204" pitchFamily="34" charset="0"/>
            </a:endParaRPr>
          </a:p>
          <a:p>
            <a:pPr eaLnBrk="1" hangingPunct="1">
              <a:lnSpc>
                <a:spcPct val="107000"/>
              </a:lnSpc>
            </a:pPr>
            <a:r>
              <a:rPr lang="en-GB" altLang="en-US" sz="2800">
                <a:solidFill>
                  <a:srgbClr val="000000"/>
                </a:solidFill>
                <a:latin typeface="Arial" panose="020B0604020202020204" pitchFamily="34" charset="0"/>
                <a:cs typeface="Arial" panose="020B0604020202020204" pitchFamily="34" charset="0"/>
              </a:rPr>
              <a:t>Health</a:t>
            </a:r>
            <a:endParaRPr lang="en-GB" altLang="en-US" sz="2800">
              <a:latin typeface="Arial" panose="020B0604020202020204" pitchFamily="34" charset="0"/>
              <a:cs typeface="Calibri" panose="020F0502020204030204" pitchFamily="34" charset="0"/>
            </a:endParaRPr>
          </a:p>
          <a:p>
            <a:pPr eaLnBrk="1" hangingPunct="1">
              <a:lnSpc>
                <a:spcPct val="107000"/>
              </a:lnSpc>
            </a:pPr>
            <a:r>
              <a:rPr lang="en-GB" altLang="en-US" sz="2800">
                <a:solidFill>
                  <a:srgbClr val="000000"/>
                </a:solidFill>
                <a:latin typeface="Arial" panose="020B0604020202020204" pitchFamily="34" charset="0"/>
                <a:cs typeface="Arial" panose="020B0604020202020204" pitchFamily="34" charset="0"/>
              </a:rPr>
              <a:t>Financial security</a:t>
            </a:r>
            <a:endParaRPr lang="en-GB" altLang="en-US" sz="2800">
              <a:latin typeface="Arial" panose="020B0604020202020204" pitchFamily="34" charset="0"/>
              <a:cs typeface="Calibri" panose="020F0502020204030204" pitchFamily="34" charset="0"/>
            </a:endParaRPr>
          </a:p>
          <a:p>
            <a:pPr eaLnBrk="1" hangingPunct="1">
              <a:lnSpc>
                <a:spcPct val="107000"/>
              </a:lnSpc>
            </a:pPr>
            <a:r>
              <a:rPr lang="en-GB" altLang="en-US" sz="2800">
                <a:solidFill>
                  <a:srgbClr val="000000"/>
                </a:solidFill>
                <a:latin typeface="Arial" panose="020B0604020202020204" pitchFamily="34" charset="0"/>
                <a:cs typeface="Arial" panose="020B0604020202020204" pitchFamily="34" charset="0"/>
              </a:rPr>
              <a:t>Independence</a:t>
            </a:r>
            <a:endParaRPr lang="en-GB" altLang="en-US" sz="2800">
              <a:latin typeface="Arial" panose="020B0604020202020204" pitchFamily="34" charset="0"/>
              <a:cs typeface="Calibri" panose="020F0502020204030204" pitchFamily="34" charset="0"/>
            </a:endParaRPr>
          </a:p>
          <a:p>
            <a:pPr eaLnBrk="1" hangingPunct="1">
              <a:lnSpc>
                <a:spcPct val="107000"/>
              </a:lnSpc>
            </a:pPr>
            <a:r>
              <a:rPr lang="en-GB" altLang="en-US" sz="2800">
                <a:solidFill>
                  <a:srgbClr val="000000"/>
                </a:solidFill>
                <a:latin typeface="Arial" panose="020B0604020202020204" pitchFamily="34" charset="0"/>
                <a:cs typeface="Arial" panose="020B0604020202020204" pitchFamily="34" charset="0"/>
              </a:rPr>
              <a:t>Contribution to society</a:t>
            </a:r>
            <a:endParaRPr lang="en-GB" altLang="en-US" sz="2800">
              <a:latin typeface="Arial" panose="020B0604020202020204" pitchFamily="34" charset="0"/>
              <a:cs typeface="Calibri" panose="020F0502020204030204" pitchFamily="34" charset="0"/>
            </a:endParaRPr>
          </a:p>
          <a:p>
            <a:pPr eaLnBrk="1" hangingPunct="1">
              <a:lnSpc>
                <a:spcPct val="107000"/>
              </a:lnSpc>
            </a:pPr>
            <a:r>
              <a:rPr lang="en-GB" altLang="en-US" sz="2800">
                <a:solidFill>
                  <a:srgbClr val="000000"/>
                </a:solidFill>
                <a:latin typeface="Arial" panose="020B0604020202020204" pitchFamily="34" charset="0"/>
                <a:cs typeface="Arial" panose="020B0604020202020204" pitchFamily="34" charset="0"/>
              </a:rPr>
              <a:t>Sense of social belonging</a:t>
            </a:r>
            <a:endParaRPr lang="en-GB" altLang="en-US" sz="2800">
              <a:latin typeface="Arial" panose="020B0604020202020204" pitchFamily="34" charset="0"/>
              <a:cs typeface="Calibri" panose="020F0502020204030204" pitchFamily="34" charset="0"/>
            </a:endParaRPr>
          </a:p>
          <a:p>
            <a:pPr eaLnBrk="1" hangingPunct="1">
              <a:lnSpc>
                <a:spcPct val="107000"/>
              </a:lnSpc>
            </a:pPr>
            <a:r>
              <a:rPr lang="en-GB" altLang="en-US" sz="1100">
                <a:cs typeface="Calibri" panose="020F0502020204030204" pitchFamily="34"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id="{E1D56263-192D-0411-FD0A-35B1A298A018}"/>
              </a:ext>
            </a:extLst>
          </p:cNvPr>
          <p:cNvSpPr>
            <a:spLocks noChangeArrowheads="1"/>
          </p:cNvSpPr>
          <p:nvPr/>
        </p:nvSpPr>
        <p:spPr bwMode="auto">
          <a:xfrm>
            <a:off x="1208088" y="1766888"/>
            <a:ext cx="9561512" cy="304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50000"/>
              </a:lnSpc>
            </a:pPr>
            <a:r>
              <a:rPr lang="en-GB" altLang="en-US" sz="2800">
                <a:latin typeface="Arial" panose="020B0604020202020204" pitchFamily="34" charset="0"/>
                <a:cs typeface="Arial" panose="020B0604020202020204" pitchFamily="34" charset="0"/>
              </a:rPr>
              <a:t>1. The findings highlight the multiple client, employer, employment, programme, and system-related factors which influence whether an employment outcome is likely to be successful. </a:t>
            </a:r>
          </a:p>
          <a:p>
            <a:pPr algn="just" eaLnBrk="1" hangingPunct="1">
              <a:lnSpc>
                <a:spcPct val="150000"/>
              </a:lnSpc>
            </a:pPr>
            <a:endParaRPr lang="en-GB" altLang="en-US">
              <a:latin typeface="Arial" panose="020B0604020202020204" pitchFamily="34" charset="0"/>
              <a:cs typeface="Calibri" panose="020F0502020204030204" pitchFamily="34" charset="0"/>
            </a:endParaRPr>
          </a:p>
        </p:txBody>
      </p:sp>
      <p:sp>
        <p:nvSpPr>
          <p:cNvPr id="22531" name="TextBox 2">
            <a:extLst>
              <a:ext uri="{FF2B5EF4-FFF2-40B4-BE49-F238E27FC236}">
                <a16:creationId xmlns:a16="http://schemas.microsoft.com/office/drawing/2014/main" id="{7AAA624D-C7C6-DB0B-9A53-16C73C94CAED}"/>
              </a:ext>
            </a:extLst>
          </p:cNvPr>
          <p:cNvSpPr txBox="1">
            <a:spLocks noChangeArrowheads="1"/>
          </p:cNvSpPr>
          <p:nvPr/>
        </p:nvSpPr>
        <p:spPr bwMode="auto">
          <a:xfrm>
            <a:off x="1208088" y="508000"/>
            <a:ext cx="6183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800">
                <a:solidFill>
                  <a:srgbClr val="FF0000"/>
                </a:solidFill>
              </a:rPr>
              <a:t>6 Key learning points</a:t>
            </a:r>
          </a:p>
        </p:txBody>
      </p:sp>
      <p:sp>
        <p:nvSpPr>
          <p:cNvPr id="22532" name="TextBox 3">
            <a:extLst>
              <a:ext uri="{FF2B5EF4-FFF2-40B4-BE49-F238E27FC236}">
                <a16:creationId xmlns:a16="http://schemas.microsoft.com/office/drawing/2014/main" id="{475A8B6B-AA4E-C91D-2460-45F0ACF3AEFC}"/>
              </a:ext>
            </a:extLst>
          </p:cNvPr>
          <p:cNvSpPr txBox="1">
            <a:spLocks noChangeArrowheads="1"/>
          </p:cNvSpPr>
          <p:nvPr/>
        </p:nvSpPr>
        <p:spPr bwMode="auto">
          <a:xfrm>
            <a:off x="1208088" y="3027363"/>
            <a:ext cx="97631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800"/>
              <a:t>. </a:t>
            </a:r>
          </a:p>
        </p:txBody>
      </p:sp>
      <p:pic>
        <p:nvPicPr>
          <p:cNvPr id="22533" name="Picture 4">
            <a:extLst>
              <a:ext uri="{FF2B5EF4-FFF2-40B4-BE49-F238E27FC236}">
                <a16:creationId xmlns:a16="http://schemas.microsoft.com/office/drawing/2014/main" id="{2AC829AE-9745-F630-9A30-A54EF38154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8350" y="4457700"/>
            <a:ext cx="2836863"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a:extLst>
              <a:ext uri="{FF2B5EF4-FFF2-40B4-BE49-F238E27FC236}">
                <a16:creationId xmlns:a16="http://schemas.microsoft.com/office/drawing/2014/main" id="{CD8B5463-CFA1-658E-1E72-BF931E69AA91}"/>
              </a:ext>
            </a:extLst>
          </p:cNvPr>
          <p:cNvSpPr>
            <a:spLocks noChangeArrowheads="1"/>
          </p:cNvSpPr>
          <p:nvPr/>
        </p:nvSpPr>
        <p:spPr bwMode="auto">
          <a:xfrm>
            <a:off x="554038" y="469900"/>
            <a:ext cx="1111567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50000"/>
              </a:lnSpc>
            </a:pPr>
            <a:r>
              <a:rPr lang="en-GB" altLang="en-US" sz="2800">
                <a:latin typeface="Arial" panose="020B0604020202020204" pitchFamily="34" charset="0"/>
                <a:cs typeface="Arial" panose="020B0604020202020204" pitchFamily="34" charset="0"/>
              </a:rPr>
              <a:t>2. Adherence to a </a:t>
            </a:r>
            <a:r>
              <a:rPr lang="en-GB" altLang="en-US" sz="2800" b="1">
                <a:latin typeface="Arial" panose="020B0604020202020204" pitchFamily="34" charset="0"/>
                <a:cs typeface="Arial" panose="020B0604020202020204" pitchFamily="34" charset="0"/>
              </a:rPr>
              <a:t>fidelity model </a:t>
            </a:r>
            <a:r>
              <a:rPr lang="en-GB" altLang="en-US" sz="2800">
                <a:latin typeface="Arial" panose="020B0604020202020204" pitchFamily="34" charset="0"/>
                <a:cs typeface="Arial" panose="020B0604020202020204" pitchFamily="34" charset="0"/>
              </a:rPr>
              <a:t>is a cornerstone of SE/IPS. </a:t>
            </a:r>
          </a:p>
          <a:p>
            <a:pPr algn="just" eaLnBrk="1" hangingPunct="1">
              <a:lnSpc>
                <a:spcPct val="150000"/>
              </a:lnSpc>
            </a:pPr>
            <a:r>
              <a:rPr lang="en-GB" altLang="en-US" sz="2800">
                <a:latin typeface="Arial" panose="020B0604020202020204" pitchFamily="34" charset="0"/>
                <a:cs typeface="Arial" panose="020B0604020202020204" pitchFamily="34" charset="0"/>
              </a:rPr>
              <a:t>Many factors identified in the review are captured within current fidelity scales however, some key elements are not: </a:t>
            </a:r>
          </a:p>
          <a:p>
            <a:pPr algn="just" eaLnBrk="1" hangingPunct="1">
              <a:lnSpc>
                <a:spcPct val="150000"/>
              </a:lnSpc>
            </a:pPr>
            <a:r>
              <a:rPr lang="en-GB" altLang="en-US" sz="2800" b="1">
                <a:latin typeface="Arial" panose="020B0604020202020204" pitchFamily="34" charset="0"/>
                <a:cs typeface="Calibri" panose="020F0502020204030204" pitchFamily="34" charset="0"/>
              </a:rPr>
              <a:t>Programme elements </a:t>
            </a:r>
          </a:p>
          <a:p>
            <a:pPr algn="just" eaLnBrk="1" hangingPunct="1">
              <a:lnSpc>
                <a:spcPct val="150000"/>
              </a:lnSpc>
            </a:pPr>
            <a:r>
              <a:rPr lang="en-GB" altLang="en-US" sz="2800">
                <a:latin typeface="Arial" panose="020B0604020202020204" pitchFamily="34" charset="0"/>
                <a:cs typeface="Calibri" panose="020F0502020204030204" pitchFamily="34" charset="0"/>
              </a:rPr>
              <a:t>Employment specialist characteristics and roles </a:t>
            </a:r>
            <a:endParaRPr lang="en-GB" altLang="en-US" sz="2800" b="1">
              <a:latin typeface="Arial" panose="020B0604020202020204" pitchFamily="34" charset="0"/>
              <a:cs typeface="Calibri" panose="020F0502020204030204" pitchFamily="34" charset="0"/>
            </a:endParaRPr>
          </a:p>
          <a:p>
            <a:pPr algn="just" eaLnBrk="1" hangingPunct="1">
              <a:lnSpc>
                <a:spcPct val="150000"/>
              </a:lnSpc>
            </a:pPr>
            <a:r>
              <a:rPr lang="en-GB" altLang="en-US" sz="2800" b="1">
                <a:latin typeface="Arial" panose="020B0604020202020204" pitchFamily="34" charset="0"/>
                <a:cs typeface="Calibri" panose="020F0502020204030204" pitchFamily="34" charset="0"/>
              </a:rPr>
              <a:t>Influencing factors </a:t>
            </a:r>
            <a:endParaRPr lang="en-GB" altLang="en-US" sz="2800">
              <a:latin typeface="Arial" panose="020B0604020202020204" pitchFamily="34" charset="0"/>
              <a:cs typeface="Calibri" panose="020F0502020204030204" pitchFamily="34" charset="0"/>
            </a:endParaRPr>
          </a:p>
          <a:p>
            <a:pPr algn="just" eaLnBrk="1" hangingPunct="1">
              <a:lnSpc>
                <a:spcPct val="150000"/>
              </a:lnSpc>
            </a:pPr>
            <a:r>
              <a:rPr lang="en-GB" altLang="en-US" sz="2800">
                <a:latin typeface="Arial" panose="020B0604020202020204" pitchFamily="34" charset="0"/>
                <a:cs typeface="Calibri" panose="020F0502020204030204" pitchFamily="34" charset="0"/>
              </a:rPr>
              <a:t>Client-level factors </a:t>
            </a:r>
          </a:p>
          <a:p>
            <a:pPr algn="just" eaLnBrk="1" hangingPunct="1">
              <a:lnSpc>
                <a:spcPct val="150000"/>
              </a:lnSpc>
            </a:pPr>
            <a:r>
              <a:rPr lang="en-GB" altLang="en-US" sz="2800">
                <a:latin typeface="Arial" panose="020B0604020202020204" pitchFamily="34" charset="0"/>
                <a:cs typeface="Calibri" panose="020F0502020204030204" pitchFamily="34" charset="0"/>
              </a:rPr>
              <a:t>Programme-level factors - geographical dispersion of clients, </a:t>
            </a:r>
          </a:p>
          <a:p>
            <a:pPr algn="just" eaLnBrk="1" hangingPunct="1">
              <a:lnSpc>
                <a:spcPct val="150000"/>
              </a:lnSpc>
            </a:pPr>
            <a:r>
              <a:rPr lang="en-GB" altLang="en-US" sz="2800">
                <a:latin typeface="Arial" panose="020B0604020202020204" pitchFamily="34" charset="0"/>
                <a:cs typeface="Calibri" panose="020F0502020204030204" pitchFamily="34" charset="0"/>
              </a:rPr>
              <a:t>staff turnover, employer, and workplace factors</a:t>
            </a:r>
          </a:p>
          <a:p>
            <a:pPr algn="just" eaLnBrk="1" hangingPunct="1">
              <a:lnSpc>
                <a:spcPct val="150000"/>
              </a:lnSpc>
            </a:pPr>
            <a:endParaRPr lang="en-GB" altLang="en-US" b="1">
              <a:latin typeface="Arial" panose="020B0604020202020204" pitchFamily="34" charset="0"/>
              <a:cs typeface="Arial" panose="020B0604020202020204" pitchFamily="34" charset="0"/>
            </a:endParaRPr>
          </a:p>
        </p:txBody>
      </p:sp>
      <p:pic>
        <p:nvPicPr>
          <p:cNvPr id="23555" name="Picture 3">
            <a:extLst>
              <a:ext uri="{FF2B5EF4-FFF2-40B4-BE49-F238E27FC236}">
                <a16:creationId xmlns:a16="http://schemas.microsoft.com/office/drawing/2014/main" id="{8D451920-CFE4-4FAE-0B38-CB9C930EB8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6438" y="3122613"/>
            <a:ext cx="588962"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a:extLst>
              <a:ext uri="{FF2B5EF4-FFF2-40B4-BE49-F238E27FC236}">
                <a16:creationId xmlns:a16="http://schemas.microsoft.com/office/drawing/2014/main" id="{162C1B86-D984-F6AC-4A17-C0A595603A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2775" y="5710238"/>
            <a:ext cx="601663"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a:extLst>
              <a:ext uri="{FF2B5EF4-FFF2-40B4-BE49-F238E27FC236}">
                <a16:creationId xmlns:a16="http://schemas.microsoft.com/office/drawing/2014/main" id="{6271726A-FE8D-204A-62F3-FAC60C52B2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6225" y="4391025"/>
            <a:ext cx="5699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a:extLst>
              <a:ext uri="{FF2B5EF4-FFF2-40B4-BE49-F238E27FC236}">
                <a16:creationId xmlns:a16="http://schemas.microsoft.com/office/drawing/2014/main" id="{93DC28F4-936B-C617-827E-D4981592DE76}"/>
              </a:ext>
            </a:extLst>
          </p:cNvPr>
          <p:cNvSpPr>
            <a:spLocks noChangeArrowheads="1"/>
          </p:cNvSpPr>
          <p:nvPr/>
        </p:nvSpPr>
        <p:spPr bwMode="auto">
          <a:xfrm>
            <a:off x="1392238" y="1273175"/>
            <a:ext cx="9932987"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800"/>
              <a:t>3. There is a need to continue to challenge and change employer attitudes and expectations around disabled workers.</a:t>
            </a:r>
          </a:p>
          <a:p>
            <a:pPr eaLnBrk="1" hangingPunct="1"/>
            <a:endParaRPr lang="en-GB" altLang="en-US" sz="2800"/>
          </a:p>
          <a:p>
            <a:pPr eaLnBrk="1" hangingPunct="1"/>
            <a:endParaRPr lang="en-GB" altLang="en-US" sz="2800"/>
          </a:p>
          <a:p>
            <a:pPr eaLnBrk="1" hangingPunct="1"/>
            <a:r>
              <a:rPr lang="en-GB" altLang="en-US" sz="2800"/>
              <a:t>But also recognise the pressures that employers face and should/could employment support interventions do more to support employers in their employment?</a:t>
            </a:r>
          </a:p>
        </p:txBody>
      </p:sp>
      <p:pic>
        <p:nvPicPr>
          <p:cNvPr id="24579" name="Picture 2">
            <a:extLst>
              <a:ext uri="{FF2B5EF4-FFF2-40B4-BE49-F238E27FC236}">
                <a16:creationId xmlns:a16="http://schemas.microsoft.com/office/drawing/2014/main" id="{69631697-ECBB-2E72-93F0-BE2870A9DE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1213" y="4513263"/>
            <a:ext cx="190341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id="{1A872872-7AF3-A427-81CF-DB6BF1BB7A36}"/>
              </a:ext>
            </a:extLst>
          </p:cNvPr>
          <p:cNvSpPr>
            <a:spLocks noChangeArrowheads="1"/>
          </p:cNvSpPr>
          <p:nvPr/>
        </p:nvSpPr>
        <p:spPr bwMode="auto">
          <a:xfrm>
            <a:off x="1108075" y="1541463"/>
            <a:ext cx="10577513"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800">
                <a:latin typeface="Arial" panose="020B0604020202020204" pitchFamily="34" charset="0"/>
                <a:cs typeface="Arial" panose="020B0604020202020204" pitchFamily="34" charset="0"/>
              </a:rPr>
              <a:t>4. The review highlights the importance of values, ways of working and the trusted relationship between advisor and client. </a:t>
            </a:r>
          </a:p>
          <a:p>
            <a:pPr eaLnBrk="1" hangingPunct="1"/>
            <a:endParaRPr lang="en-GB" altLang="en-US" sz="2800">
              <a:latin typeface="Arial" panose="020B0604020202020204" pitchFamily="34" charset="0"/>
              <a:cs typeface="Arial" panose="020B0604020202020204" pitchFamily="34" charset="0"/>
            </a:endParaRPr>
          </a:p>
          <a:p>
            <a:pPr eaLnBrk="1" hangingPunct="1"/>
            <a:endParaRPr lang="en-GB" altLang="en-US" sz="2800">
              <a:latin typeface="Arial" panose="020B0604020202020204" pitchFamily="34" charset="0"/>
              <a:cs typeface="Arial" panose="020B0604020202020204" pitchFamily="34" charset="0"/>
            </a:endParaRPr>
          </a:p>
          <a:p>
            <a:pPr eaLnBrk="1" hangingPunct="1"/>
            <a:r>
              <a:rPr lang="en-GB" altLang="en-US" sz="2800">
                <a:latin typeface="Arial" panose="020B0604020202020204" pitchFamily="34" charset="0"/>
                <a:cs typeface="Arial" panose="020B0604020202020204" pitchFamily="34" charset="0"/>
              </a:rPr>
              <a:t>This is in a context of an employment policy landscape dominated by procedural/bureaucratic public employment services, and/or quasi-marketised, profit-led programmes. </a:t>
            </a:r>
            <a:endParaRPr lang="en-GB" altLang="en-US" sz="2800"/>
          </a:p>
        </p:txBody>
      </p:sp>
      <p:pic>
        <p:nvPicPr>
          <p:cNvPr id="25603" name="Picture 2">
            <a:extLst>
              <a:ext uri="{FF2B5EF4-FFF2-40B4-BE49-F238E27FC236}">
                <a16:creationId xmlns:a16="http://schemas.microsoft.com/office/drawing/2014/main" id="{52D5DA72-9ABB-BF03-7A0F-6A3CA3FBEB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6163" y="4908550"/>
            <a:ext cx="2938462"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id="{3A2ABCA7-B565-A529-84A8-6B7A04900FCC}"/>
              </a:ext>
            </a:extLst>
          </p:cNvPr>
          <p:cNvSpPr>
            <a:spLocks noChangeArrowheads="1"/>
          </p:cNvSpPr>
          <p:nvPr/>
        </p:nvSpPr>
        <p:spPr bwMode="auto">
          <a:xfrm>
            <a:off x="1870075" y="869950"/>
            <a:ext cx="93789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800">
                <a:latin typeface="Arial" panose="020B0604020202020204" pitchFamily="34" charset="0"/>
                <a:cs typeface="Arial" panose="020B0604020202020204" pitchFamily="34" charset="0"/>
              </a:rPr>
              <a:t>5. The review highlights the challenges of integration for any public policy which seeks to connect actors and services from different parts of the health and welfare systems. </a:t>
            </a:r>
            <a:endParaRPr lang="en-GB" altLang="en-US" sz="2800"/>
          </a:p>
        </p:txBody>
      </p:sp>
      <p:pic>
        <p:nvPicPr>
          <p:cNvPr id="26627" name="Picture 2">
            <a:extLst>
              <a:ext uri="{FF2B5EF4-FFF2-40B4-BE49-F238E27FC236}">
                <a16:creationId xmlns:a16="http://schemas.microsoft.com/office/drawing/2014/main" id="{F7B734D1-7651-A9CC-C3C6-E7108C14C9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2750" y="3195638"/>
            <a:ext cx="2981325"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1C3A6E-4BB7-FB1E-0A93-919D4F6352AB}"/>
              </a:ext>
            </a:extLst>
          </p:cNvPr>
          <p:cNvSpPr/>
          <p:nvPr/>
        </p:nvSpPr>
        <p:spPr>
          <a:xfrm>
            <a:off x="377825" y="428625"/>
            <a:ext cx="11542713" cy="5694363"/>
          </a:xfrm>
          <a:prstGeom prst="rect">
            <a:avLst/>
          </a:prstGeom>
        </p:spPr>
        <p:txBody>
          <a:bodyPr>
            <a:spAutoFit/>
          </a:bodyPr>
          <a:lstStyle/>
          <a:p>
            <a:pPr eaLnBrk="1" fontAlgn="auto" hangingPunct="1">
              <a:spcBef>
                <a:spcPts val="0"/>
              </a:spcBef>
              <a:spcAft>
                <a:spcPts val="0"/>
              </a:spcAft>
              <a:defRPr/>
            </a:pPr>
            <a:r>
              <a:rPr lang="en-GB" sz="2800" dirty="0">
                <a:latin typeface="+mn-lt"/>
              </a:rPr>
              <a:t>6. Considerations of </a:t>
            </a:r>
            <a:r>
              <a:rPr lang="en-GB" sz="2800" b="1" dirty="0">
                <a:solidFill>
                  <a:srgbClr val="FF0000"/>
                </a:solidFill>
                <a:latin typeface="+mn-lt"/>
              </a:rPr>
              <a:t>effectiveness</a:t>
            </a:r>
            <a:r>
              <a:rPr lang="en-GB" sz="2800" dirty="0">
                <a:latin typeface="+mn-lt"/>
              </a:rPr>
              <a:t> tend to emphasise/evaluate the gaining or retaining of employment. The review highlighted wider outcomes to consider:</a:t>
            </a:r>
          </a:p>
          <a:p>
            <a:pPr marL="457200" indent="-457200" eaLnBrk="1" fontAlgn="auto" hangingPunct="1">
              <a:spcBef>
                <a:spcPts val="0"/>
              </a:spcBef>
              <a:spcAft>
                <a:spcPts val="0"/>
              </a:spcAft>
              <a:buFont typeface="Wingdings" panose="05000000000000000000" pitchFamily="2" charset="2"/>
              <a:buChar char="v"/>
              <a:defRPr/>
            </a:pPr>
            <a:r>
              <a:rPr lang="en-GB" sz="2800" dirty="0">
                <a:latin typeface="+mn-lt"/>
              </a:rPr>
              <a:t>a changed outlook on life:</a:t>
            </a:r>
          </a:p>
          <a:p>
            <a:pPr marL="457200" indent="-457200" eaLnBrk="1" fontAlgn="auto" hangingPunct="1">
              <a:spcBef>
                <a:spcPts val="0"/>
              </a:spcBef>
              <a:spcAft>
                <a:spcPts val="0"/>
              </a:spcAft>
              <a:buFont typeface="Wingdings" panose="05000000000000000000" pitchFamily="2" charset="2"/>
              <a:buChar char="v"/>
              <a:defRPr/>
            </a:pPr>
            <a:r>
              <a:rPr lang="en-GB" sz="2800" dirty="0">
                <a:latin typeface="+mn-lt"/>
              </a:rPr>
              <a:t>job readiness/employability:</a:t>
            </a:r>
          </a:p>
          <a:p>
            <a:pPr marL="457200" indent="-457200" eaLnBrk="1" fontAlgn="auto" hangingPunct="1">
              <a:spcBef>
                <a:spcPts val="0"/>
              </a:spcBef>
              <a:spcAft>
                <a:spcPts val="0"/>
              </a:spcAft>
              <a:buFont typeface="Wingdings" panose="05000000000000000000" pitchFamily="2" charset="2"/>
              <a:buChar char="v"/>
              <a:defRPr/>
            </a:pPr>
            <a:r>
              <a:rPr lang="en-GB" sz="2800" dirty="0">
                <a:latin typeface="+mn-lt"/>
              </a:rPr>
              <a:t>a changed attitude towards work: </a:t>
            </a:r>
          </a:p>
          <a:p>
            <a:pPr marL="457200" indent="-457200" eaLnBrk="1" fontAlgn="auto" hangingPunct="1">
              <a:spcBef>
                <a:spcPts val="0"/>
              </a:spcBef>
              <a:spcAft>
                <a:spcPts val="0"/>
              </a:spcAft>
              <a:buFont typeface="Wingdings" panose="05000000000000000000" pitchFamily="2" charset="2"/>
              <a:buChar char="v"/>
              <a:defRPr/>
            </a:pPr>
            <a:r>
              <a:rPr lang="en-GB" sz="2800" dirty="0">
                <a:latin typeface="+mn-lt"/>
              </a:rPr>
              <a:t>improved skills, and greater confidence. </a:t>
            </a:r>
          </a:p>
          <a:p>
            <a:pPr eaLnBrk="1" fontAlgn="auto" hangingPunct="1">
              <a:spcBef>
                <a:spcPts val="0"/>
              </a:spcBef>
              <a:spcAft>
                <a:spcPts val="0"/>
              </a:spcAft>
              <a:defRPr/>
            </a:pPr>
            <a:endParaRPr lang="en-GB" sz="2800" dirty="0">
              <a:latin typeface="+mn-lt"/>
            </a:endParaRPr>
          </a:p>
          <a:p>
            <a:pPr eaLnBrk="1" fontAlgn="auto" hangingPunct="1">
              <a:spcBef>
                <a:spcPts val="0"/>
              </a:spcBef>
              <a:spcAft>
                <a:spcPts val="0"/>
              </a:spcAft>
              <a:defRPr/>
            </a:pPr>
            <a:r>
              <a:rPr lang="en-GB" sz="2800" dirty="0">
                <a:latin typeface="+mn-lt"/>
              </a:rPr>
              <a:t>Longer-term impacts - wellbeing, health, financial security, social belonging, self-confidence and contributions to society. </a:t>
            </a:r>
          </a:p>
          <a:p>
            <a:pPr eaLnBrk="1" fontAlgn="auto" hangingPunct="1">
              <a:spcBef>
                <a:spcPts val="0"/>
              </a:spcBef>
              <a:spcAft>
                <a:spcPts val="0"/>
              </a:spcAft>
              <a:defRPr/>
            </a:pPr>
            <a:endParaRPr lang="en-GB" sz="2800" dirty="0">
              <a:latin typeface="+mn-lt"/>
            </a:endParaRPr>
          </a:p>
          <a:p>
            <a:pPr eaLnBrk="1" fontAlgn="auto" hangingPunct="1">
              <a:spcBef>
                <a:spcPts val="0"/>
              </a:spcBef>
              <a:spcAft>
                <a:spcPts val="0"/>
              </a:spcAft>
              <a:defRPr/>
            </a:pPr>
            <a:r>
              <a:rPr lang="en-GB" sz="2800" dirty="0">
                <a:latin typeface="+mn-lt"/>
              </a:rPr>
              <a:t>Quantitative impact and cost-benefit research should seek to reflect </a:t>
            </a:r>
            <a:r>
              <a:rPr lang="en-GB" sz="2800" dirty="0">
                <a:solidFill>
                  <a:srgbClr val="FF0000"/>
                </a:solidFill>
                <a:latin typeface="+mn-lt"/>
              </a:rPr>
              <a:t>a wider range of relevant outcomes</a:t>
            </a:r>
            <a:r>
              <a:rPr lang="en-GB" sz="2800" dirty="0">
                <a:latin typeface="+mn-lt"/>
              </a:rPr>
              <a:t> to fully capture the true impacts and fiscal effects of these programmes.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B6E7DA78-8A6E-50AE-F1CF-869A6ED5AB04}"/>
              </a:ext>
            </a:extLst>
          </p:cNvPr>
          <p:cNvSpPr>
            <a:spLocks noGrp="1" noChangeArrowheads="1"/>
          </p:cNvSpPr>
          <p:nvPr>
            <p:ph type="title"/>
          </p:nvPr>
        </p:nvSpPr>
        <p:spPr>
          <a:xfrm>
            <a:off x="239713" y="252413"/>
            <a:ext cx="11114087" cy="565150"/>
          </a:xfrm>
        </p:spPr>
        <p:txBody>
          <a:bodyPr/>
          <a:lstStyle/>
          <a:p>
            <a:r>
              <a:rPr lang="en-GB" altLang="en-US">
                <a:latin typeface="Source Sans Pro Black" panose="020B0803030403020204" pitchFamily="34" charset="0"/>
                <a:ea typeface="Source Sans Pro Black" panose="020B0803030403020204" pitchFamily="34" charset="0"/>
                <a:cs typeface="Source Sans Pro Black" panose="020B0803030403020204" pitchFamily="34" charset="0"/>
              </a:rPr>
              <a:t>The problem</a:t>
            </a:r>
          </a:p>
        </p:txBody>
      </p:sp>
      <p:sp>
        <p:nvSpPr>
          <p:cNvPr id="10243" name="Content Placeholder 2">
            <a:extLst>
              <a:ext uri="{FF2B5EF4-FFF2-40B4-BE49-F238E27FC236}">
                <a16:creationId xmlns:a16="http://schemas.microsoft.com/office/drawing/2014/main" id="{179D264D-D48B-E4B9-AFD9-DBA2D063F5CA}"/>
              </a:ext>
            </a:extLst>
          </p:cNvPr>
          <p:cNvSpPr>
            <a:spLocks noGrp="1" noChangeArrowheads="1"/>
          </p:cNvSpPr>
          <p:nvPr>
            <p:ph idx="1"/>
          </p:nvPr>
        </p:nvSpPr>
        <p:spPr>
          <a:xfrm>
            <a:off x="239713" y="1571625"/>
            <a:ext cx="11114087" cy="4667250"/>
          </a:xfrm>
        </p:spPr>
        <p:txBody>
          <a:bodyPr/>
          <a:lstStyle/>
          <a:p>
            <a:pPr marL="457200" indent="-457200">
              <a:buFont typeface="Wingdings" panose="05000000000000000000" pitchFamily="2" charset="2"/>
              <a:buChar char="Ø"/>
            </a:pPr>
            <a:r>
              <a:rPr lang="en-GB" altLang="en-US"/>
              <a:t>One in seven working age adults across countries in the Organisation for Economic Co-Operation and Development identify as having a disability. </a:t>
            </a:r>
          </a:p>
          <a:p>
            <a:pPr marL="457200" indent="-457200">
              <a:buFont typeface="Wingdings" panose="05000000000000000000" pitchFamily="2" charset="2"/>
              <a:buChar char="Ø"/>
            </a:pPr>
            <a:endParaRPr lang="en-GB" altLang="en-US"/>
          </a:p>
          <a:p>
            <a:pPr marL="457200" indent="-457200">
              <a:buFont typeface="Wingdings" panose="05000000000000000000" pitchFamily="2" charset="2"/>
              <a:buChar char="Ø"/>
            </a:pPr>
            <a:r>
              <a:rPr lang="en-GB" altLang="en-US"/>
              <a:t>Individuals with a disability are about 40% less likely to be in employment than people without disability across the OECD. </a:t>
            </a:r>
          </a:p>
          <a:p>
            <a:pPr marL="457200" indent="-457200">
              <a:buFont typeface="Wingdings" panose="05000000000000000000" pitchFamily="2" charset="2"/>
              <a:buChar char="Ø"/>
            </a:pPr>
            <a:endParaRPr lang="en-GB" altLang="en-US"/>
          </a:p>
          <a:p>
            <a:pPr marL="457200" indent="-457200">
              <a:buFont typeface="Wingdings" panose="05000000000000000000" pitchFamily="2" charset="2"/>
              <a:buChar char="Ø"/>
            </a:pPr>
            <a:r>
              <a:rPr lang="en-GB" altLang="en-US"/>
              <a:t>A substantial proportion of non-working disabled people state that they wish to work given the right job and right support.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2">
            <a:extLst>
              <a:ext uri="{FF2B5EF4-FFF2-40B4-BE49-F238E27FC236}">
                <a16:creationId xmlns:a16="http://schemas.microsoft.com/office/drawing/2014/main" id="{829F0CBE-48D2-9698-AE18-B4318FDDFF1F}"/>
              </a:ext>
            </a:extLst>
          </p:cNvPr>
          <p:cNvSpPr txBox="1">
            <a:spLocks noChangeArrowheads="1"/>
          </p:cNvSpPr>
          <p:nvPr/>
        </p:nvSpPr>
        <p:spPr bwMode="auto">
          <a:xfrm>
            <a:off x="3287713" y="2247900"/>
            <a:ext cx="55451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600" dirty="0">
                <a:solidFill>
                  <a:srgbClr val="00B050"/>
                </a:solidFill>
              </a:rPr>
              <a:t>Academic Publication</a:t>
            </a:r>
          </a:p>
        </p:txBody>
      </p:sp>
      <p:sp>
        <p:nvSpPr>
          <p:cNvPr id="29699" name="Rectangle 3">
            <a:extLst>
              <a:ext uri="{FF2B5EF4-FFF2-40B4-BE49-F238E27FC236}">
                <a16:creationId xmlns:a16="http://schemas.microsoft.com/office/drawing/2014/main" id="{E7F30918-C5CB-12E9-12D2-0B26E8ACED39}"/>
              </a:ext>
            </a:extLst>
          </p:cNvPr>
          <p:cNvSpPr>
            <a:spLocks noChangeArrowheads="1"/>
          </p:cNvSpPr>
          <p:nvPr/>
        </p:nvSpPr>
        <p:spPr bwMode="auto">
          <a:xfrm>
            <a:off x="1765959" y="3327482"/>
            <a:ext cx="9093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400" dirty="0"/>
              <a:t>Baxter S, Cullingworth J, Whitworth A, Runswick-Cole K, Clowes M. Understanding interventions and outcomes in supported employment and individual placement support: A qualitative evidence synthesis. Disability and Health Journal</a:t>
            </a:r>
          </a:p>
          <a:p>
            <a:pPr eaLnBrk="1" hangingPunct="1"/>
            <a:r>
              <a:rPr lang="en-GB" altLang="en-US" sz="2400" dirty="0"/>
              <a:t>Available online 12 January 2024, In Press.</a:t>
            </a:r>
          </a:p>
          <a:p>
            <a:pPr eaLnBrk="1" hangingPunct="1"/>
            <a:r>
              <a:rPr lang="en-GB" altLang="en-US" sz="2400" dirty="0"/>
              <a:t>https://doi.org/10.1016/j.dhjo.2024.101579</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a:extLst>
              <a:ext uri="{FF2B5EF4-FFF2-40B4-BE49-F238E27FC236}">
                <a16:creationId xmlns:a16="http://schemas.microsoft.com/office/drawing/2014/main" id="{09C3DE55-84D4-1493-9A19-8D6050505622}"/>
              </a:ext>
            </a:extLst>
          </p:cNvPr>
          <p:cNvSpPr>
            <a:spLocks noChangeArrowheads="1"/>
          </p:cNvSpPr>
          <p:nvPr/>
        </p:nvSpPr>
        <p:spPr bwMode="auto">
          <a:xfrm>
            <a:off x="1635125" y="1958975"/>
            <a:ext cx="953928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800" dirty="0"/>
              <a:t>This study/project is funded by the NIHR [Policy Research Programme reference </a:t>
            </a:r>
            <a:r>
              <a:rPr lang="en-GB" altLang="en-US" sz="2800"/>
              <a:t>NIHR 202996]. </a:t>
            </a:r>
            <a:r>
              <a:rPr lang="en-GB" altLang="en-US" sz="2800" dirty="0"/>
              <a:t>The views and opinions are those of the authors and do not necessarily reflect those of the NIHR or the Department of Health and Social Care.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72BE0B6-7DF7-F390-70AC-8633235D6938}"/>
              </a:ext>
            </a:extLst>
          </p:cNvPr>
          <p:cNvSpPr>
            <a:spLocks noGrp="1"/>
          </p:cNvSpPr>
          <p:nvPr>
            <p:ph type="sldNum" sz="quarter" idx="12"/>
          </p:nvPr>
        </p:nvSpPr>
        <p:spPr/>
        <p:txBody>
          <a:bodyPr/>
          <a:lstStyle/>
          <a:p>
            <a:pPr>
              <a:defRPr/>
            </a:pPr>
            <a:fld id="{C0E74107-6D40-4F4F-8A38-F14CA4C70EAA}" type="slidenum">
              <a:rPr lang="en-US" sz="1200"/>
              <a:pPr>
                <a:defRPr/>
              </a:pPr>
              <a:t>22</a:t>
            </a:fld>
            <a:endParaRPr lang="en-US" sz="1200" dirty="0"/>
          </a:p>
        </p:txBody>
      </p:sp>
      <p:sp>
        <p:nvSpPr>
          <p:cNvPr id="2" name="Title 1">
            <a:extLst>
              <a:ext uri="{FF2B5EF4-FFF2-40B4-BE49-F238E27FC236}">
                <a16:creationId xmlns:a16="http://schemas.microsoft.com/office/drawing/2014/main" id="{661FF4B3-90E5-0838-1BE9-7E02F7FDDBE8}"/>
              </a:ext>
            </a:extLst>
          </p:cNvPr>
          <p:cNvSpPr>
            <a:spLocks noGrp="1"/>
          </p:cNvSpPr>
          <p:nvPr>
            <p:ph type="title"/>
          </p:nvPr>
        </p:nvSpPr>
        <p:spPr>
          <a:xfrm>
            <a:off x="1427163" y="247650"/>
            <a:ext cx="10240962" cy="708025"/>
          </a:xfrm>
        </p:spPr>
        <p:txBody>
          <a:bodyPr>
            <a:normAutofit/>
          </a:bodyPr>
          <a:lstStyle/>
          <a:p>
            <a:pPr>
              <a:defRPr/>
            </a:pPr>
            <a:r>
              <a:rPr lang="en-GB" dirty="0"/>
              <a:t>Up next…</a:t>
            </a:r>
          </a:p>
        </p:txBody>
      </p:sp>
      <p:pic>
        <p:nvPicPr>
          <p:cNvPr id="24580" name="Picture 5">
            <a:extLst>
              <a:ext uri="{FF2B5EF4-FFF2-40B4-BE49-F238E27FC236}">
                <a16:creationId xmlns:a16="http://schemas.microsoft.com/office/drawing/2014/main" id="{EFC38805-BF6E-BD90-0A2D-271FD8D917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9313" y="101600"/>
            <a:ext cx="23114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7">
            <a:extLst>
              <a:ext uri="{FF2B5EF4-FFF2-40B4-BE49-F238E27FC236}">
                <a16:creationId xmlns:a16="http://schemas.microsoft.com/office/drawing/2014/main" id="{03DAA855-5D4F-DFCF-AF46-AB7E36FEFCAB}"/>
              </a:ext>
            </a:extLst>
          </p:cNvPr>
          <p:cNvSpPr txBox="1">
            <a:spLocks noChangeArrowheads="1"/>
          </p:cNvSpPr>
          <p:nvPr/>
        </p:nvSpPr>
        <p:spPr bwMode="auto">
          <a:xfrm>
            <a:off x="523875" y="1101725"/>
            <a:ext cx="10933113" cy="6001643"/>
          </a:xfrm>
          <a:prstGeom prst="rect">
            <a:avLst/>
          </a:prstGeom>
          <a:noFill/>
          <a:ln>
            <a:noFill/>
          </a:ln>
        </p:spPr>
        <p:txBody>
          <a:bodyPr>
            <a:spAutoFit/>
          </a:bodyPr>
          <a:lstStyle/>
          <a:p>
            <a:pPr marL="514350" indent="-514350">
              <a:buFontTx/>
              <a:buAutoNum type="arabicPeriod"/>
              <a:defRPr/>
            </a:pPr>
            <a:r>
              <a:rPr lang="en-GB" altLang="en-US" sz="1600" b="1" dirty="0"/>
              <a:t>The Supported Employment Quality Framework (BASE): policy landscape, key features, </a:t>
            </a:r>
          </a:p>
          <a:p>
            <a:pPr>
              <a:defRPr/>
            </a:pPr>
            <a:r>
              <a:rPr lang="en-GB" altLang="en-US" sz="1600" b="1" dirty="0"/>
              <a:t>future possibilities </a:t>
            </a:r>
          </a:p>
          <a:p>
            <a:pPr>
              <a:defRPr/>
            </a:pPr>
            <a:r>
              <a:rPr lang="en-GB" altLang="en-US" sz="1600" dirty="0"/>
              <a:t>British Association for Supported Employment (BASE)</a:t>
            </a:r>
          </a:p>
          <a:p>
            <a:pPr>
              <a:defRPr/>
            </a:pPr>
            <a:r>
              <a:rPr lang="en-GB" altLang="en-US" sz="1600" dirty="0"/>
              <a:t>29</a:t>
            </a:r>
            <a:r>
              <a:rPr lang="en-GB" altLang="en-US" sz="1600" baseline="30000" dirty="0"/>
              <a:t>th</a:t>
            </a:r>
            <a:r>
              <a:rPr lang="en-GB" altLang="en-US" sz="1600" dirty="0"/>
              <a:t> April 2024, 13:30-14:30. Eventbrite sign-up:</a:t>
            </a:r>
          </a:p>
          <a:p>
            <a:pPr>
              <a:defRPr/>
            </a:pPr>
            <a:r>
              <a:rPr lang="en-GB" altLang="en-US" sz="1600" dirty="0">
                <a:hlinkClick r:id="rId3"/>
              </a:rPr>
              <a:t>https://www.eventbrite.co.uk/e/supported-employment-beyond-smi-the-supported-employment-quality-framework-tickets-846950340267</a:t>
            </a:r>
            <a:endParaRPr lang="en-GB" altLang="en-US" sz="1600" dirty="0"/>
          </a:p>
          <a:p>
            <a:pPr>
              <a:defRPr/>
            </a:pPr>
            <a:endParaRPr lang="en-GB" altLang="en-US" sz="1600" dirty="0"/>
          </a:p>
          <a:p>
            <a:pPr>
              <a:defRPr/>
            </a:pPr>
            <a:r>
              <a:rPr lang="en-GB" altLang="en-US" sz="1600" b="1" dirty="0"/>
              <a:t>2. Client perspectives of Supported Employment beyond SMI</a:t>
            </a:r>
          </a:p>
          <a:p>
            <a:pPr>
              <a:defRPr/>
            </a:pPr>
            <a:r>
              <a:rPr lang="en-GB" altLang="en-US" sz="1600" dirty="0"/>
              <a:t>Dr Anne Marie Cullen, </a:t>
            </a:r>
            <a:r>
              <a:rPr lang="en-GB" altLang="en-US" sz="1600" dirty="0" err="1"/>
              <a:t>Univ</a:t>
            </a:r>
            <a:r>
              <a:rPr lang="en-GB" altLang="en-US" sz="1600" dirty="0"/>
              <a:t> Strathclyde</a:t>
            </a:r>
          </a:p>
          <a:p>
            <a:pPr>
              <a:defRPr/>
            </a:pPr>
            <a:r>
              <a:rPr lang="en-GB" altLang="en-US" sz="1600" dirty="0"/>
              <a:t>23</a:t>
            </a:r>
            <a:r>
              <a:rPr lang="en-GB" altLang="en-US" sz="1600" baseline="30000" dirty="0"/>
              <a:t>rd</a:t>
            </a:r>
            <a:r>
              <a:rPr lang="en-GB" altLang="en-US" sz="1600" dirty="0"/>
              <a:t> May 2024, 10-11. Eventbrite sign-up:</a:t>
            </a:r>
          </a:p>
          <a:p>
            <a:pPr>
              <a:defRPr/>
            </a:pPr>
            <a:r>
              <a:rPr lang="en-GB" altLang="en-US" sz="1600" dirty="0">
                <a:hlinkClick r:id="rId4"/>
              </a:rPr>
              <a:t>https://www.eventbrite.co.uk/e/supported-employment-beyond-smi-client-perspectives-tickets-846973058217?aff=oddtdtcreator</a:t>
            </a:r>
            <a:endParaRPr lang="en-GB" altLang="en-US" sz="1600" dirty="0"/>
          </a:p>
          <a:p>
            <a:pPr>
              <a:defRPr/>
            </a:pPr>
            <a:endParaRPr lang="en-GB" altLang="en-US" sz="1600" dirty="0"/>
          </a:p>
          <a:p>
            <a:pPr>
              <a:defRPr/>
            </a:pPr>
            <a:r>
              <a:rPr lang="en-GB" altLang="en-US" sz="1600" b="1" dirty="0"/>
              <a:t>3. Insights from RAND Europe: IPS-AD, IPS Grow, and beyond</a:t>
            </a:r>
          </a:p>
          <a:p>
            <a:pPr>
              <a:defRPr/>
            </a:pPr>
            <a:r>
              <a:rPr lang="en-GB" altLang="en-US" sz="1600" dirty="0"/>
              <a:t>Joanna Hofman, RAND Europe, 10</a:t>
            </a:r>
            <a:r>
              <a:rPr lang="en-GB" altLang="en-US" sz="1600" baseline="30000" dirty="0"/>
              <a:t>th</a:t>
            </a:r>
            <a:r>
              <a:rPr lang="en-GB" altLang="en-US" sz="1600" dirty="0"/>
              <a:t> June 2014, 12-1. Eventbrite sign-up:</a:t>
            </a:r>
          </a:p>
          <a:p>
            <a:pPr>
              <a:defRPr/>
            </a:pPr>
            <a:r>
              <a:rPr lang="en-GB" altLang="en-US" sz="1600" dirty="0">
                <a:hlinkClick r:id="rId5"/>
              </a:rPr>
              <a:t>https://www.eventbrite.co.uk/e/supported-employment-beyond-smi-insights-from-rand-europe-tickets-847203607797</a:t>
            </a:r>
            <a:endParaRPr lang="en-GB" altLang="en-US" sz="1600" dirty="0"/>
          </a:p>
          <a:p>
            <a:pPr>
              <a:defRPr/>
            </a:pPr>
            <a:endParaRPr lang="en-GB" altLang="en-US" sz="1600" dirty="0"/>
          </a:p>
          <a:p>
            <a:pPr>
              <a:defRPr/>
            </a:pPr>
            <a:r>
              <a:rPr lang="en-GB" altLang="en-US" sz="1600" dirty="0"/>
              <a:t>Webinar slides and recordings are available on the Resources page of the project website:</a:t>
            </a:r>
          </a:p>
          <a:p>
            <a:pPr>
              <a:defRPr/>
            </a:pPr>
            <a:r>
              <a:rPr lang="en-GB" altLang="en-US" sz="1600" dirty="0"/>
              <a:t>www.ipsbeyondsmi.org</a:t>
            </a:r>
          </a:p>
          <a:p>
            <a:pPr>
              <a:defRPr/>
            </a:pPr>
            <a:endParaRPr lang="en-GB" altLang="en-US" sz="1600" dirty="0"/>
          </a:p>
          <a:p>
            <a:pPr>
              <a:defRPr/>
            </a:pPr>
            <a:r>
              <a:rPr lang="en-GB" altLang="en-US" sz="1600" dirty="0"/>
              <a:t>Find out about upcoming events via LinkedIn:</a:t>
            </a:r>
          </a:p>
          <a:p>
            <a:pPr>
              <a:defRPr/>
            </a:pPr>
            <a:r>
              <a:rPr lang="en-GB" altLang="en-US" sz="1600" dirty="0"/>
              <a:t>#adamwhitworth</a:t>
            </a:r>
          </a:p>
          <a:p>
            <a:pPr>
              <a:defRPr/>
            </a:pPr>
            <a:r>
              <a:rPr lang="en-GB" altLang="en-US" sz="1600" dirty="0"/>
              <a:t>#ipsbeyondsmi</a:t>
            </a:r>
          </a:p>
          <a:p>
            <a:pPr>
              <a:defRPr/>
            </a:pPr>
            <a:endParaRPr lang="en-GB" alt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743C457-D770-00AB-AE7A-E719185B316C}"/>
              </a:ext>
            </a:extLst>
          </p:cNvPr>
          <p:cNvSpPr>
            <a:spLocks noGrp="1" noChangeArrowheads="1"/>
          </p:cNvSpPr>
          <p:nvPr>
            <p:ph type="title"/>
          </p:nvPr>
        </p:nvSpPr>
        <p:spPr>
          <a:xfrm>
            <a:off x="239713" y="252413"/>
            <a:ext cx="11114087" cy="565150"/>
          </a:xfrm>
        </p:spPr>
        <p:txBody>
          <a:bodyPr/>
          <a:lstStyle/>
          <a:p>
            <a:r>
              <a:rPr lang="en-US" altLang="en-US">
                <a:latin typeface="Source Sans Pro Black" panose="020B0803030403020204" pitchFamily="34" charset="0"/>
                <a:ea typeface="Source Sans Pro Black" panose="020B0803030403020204" pitchFamily="34" charset="0"/>
                <a:cs typeface="Source Sans Pro Black" panose="020B0803030403020204" pitchFamily="34" charset="0"/>
              </a:rPr>
              <a:t>The solution?: Supported Employment place then train models</a:t>
            </a:r>
          </a:p>
        </p:txBody>
      </p:sp>
      <p:sp>
        <p:nvSpPr>
          <p:cNvPr id="11267" name="Content Placeholder 2">
            <a:extLst>
              <a:ext uri="{FF2B5EF4-FFF2-40B4-BE49-F238E27FC236}">
                <a16:creationId xmlns:a16="http://schemas.microsoft.com/office/drawing/2014/main" id="{9F65BA5C-F5A6-0781-456E-0FBD36966E65}"/>
              </a:ext>
            </a:extLst>
          </p:cNvPr>
          <p:cNvSpPr>
            <a:spLocks noGrp="1" noChangeArrowheads="1"/>
          </p:cNvSpPr>
          <p:nvPr>
            <p:ph idx="1"/>
          </p:nvPr>
        </p:nvSpPr>
        <p:spPr>
          <a:xfrm>
            <a:off x="239713" y="1252538"/>
            <a:ext cx="11114087" cy="4667250"/>
          </a:xfrm>
        </p:spPr>
        <p:txBody>
          <a:bodyPr/>
          <a:lstStyle/>
          <a:p>
            <a:endParaRPr lang="en-US" altLang="en-US"/>
          </a:p>
          <a:p>
            <a:endParaRPr lang="en-US" altLang="en-US"/>
          </a:p>
        </p:txBody>
      </p:sp>
      <p:sp>
        <p:nvSpPr>
          <p:cNvPr id="4" name="Rectangle 3">
            <a:extLst>
              <a:ext uri="{FF2B5EF4-FFF2-40B4-BE49-F238E27FC236}">
                <a16:creationId xmlns:a16="http://schemas.microsoft.com/office/drawing/2014/main" id="{A78D31AE-A3E1-C8F9-61CA-5C43BEA686A7}"/>
              </a:ext>
            </a:extLst>
          </p:cNvPr>
          <p:cNvSpPr/>
          <p:nvPr/>
        </p:nvSpPr>
        <p:spPr>
          <a:xfrm>
            <a:off x="4149725" y="2014538"/>
            <a:ext cx="2273300" cy="1397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000" dirty="0">
                <a:solidFill>
                  <a:schemeClr val="bg2"/>
                </a:solidFill>
              </a:rPr>
              <a:t>Train person</a:t>
            </a:r>
          </a:p>
          <a:p>
            <a:pPr algn="ctr" eaLnBrk="1" fontAlgn="auto" hangingPunct="1">
              <a:spcBef>
                <a:spcPts val="0"/>
              </a:spcBef>
              <a:spcAft>
                <a:spcPts val="0"/>
              </a:spcAft>
              <a:defRPr/>
            </a:pPr>
            <a:r>
              <a:rPr lang="en-GB" sz="2000" dirty="0">
                <a:solidFill>
                  <a:schemeClr val="bg2"/>
                </a:solidFill>
              </a:rPr>
              <a:t>e.g. sheltered workshop vocational training</a:t>
            </a:r>
          </a:p>
        </p:txBody>
      </p:sp>
      <p:sp>
        <p:nvSpPr>
          <p:cNvPr id="5" name="Rectangle 4">
            <a:extLst>
              <a:ext uri="{FF2B5EF4-FFF2-40B4-BE49-F238E27FC236}">
                <a16:creationId xmlns:a16="http://schemas.microsoft.com/office/drawing/2014/main" id="{93CE7E4D-05DC-594F-17A1-4EEF8FFD8B32}"/>
              </a:ext>
            </a:extLst>
          </p:cNvPr>
          <p:cNvSpPr/>
          <p:nvPr/>
        </p:nvSpPr>
        <p:spPr>
          <a:xfrm>
            <a:off x="7751763" y="2125663"/>
            <a:ext cx="2273300" cy="12858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000" dirty="0">
                <a:solidFill>
                  <a:schemeClr val="bg2"/>
                </a:solidFill>
              </a:rPr>
              <a:t>Find work placement</a:t>
            </a:r>
          </a:p>
        </p:txBody>
      </p:sp>
      <p:sp>
        <p:nvSpPr>
          <p:cNvPr id="6" name="Rectangle 5">
            <a:extLst>
              <a:ext uri="{FF2B5EF4-FFF2-40B4-BE49-F238E27FC236}">
                <a16:creationId xmlns:a16="http://schemas.microsoft.com/office/drawing/2014/main" id="{371D6D94-A427-16AB-A5E8-630A68CED138}"/>
              </a:ext>
            </a:extLst>
          </p:cNvPr>
          <p:cNvSpPr/>
          <p:nvPr/>
        </p:nvSpPr>
        <p:spPr>
          <a:xfrm>
            <a:off x="4695825" y="3810000"/>
            <a:ext cx="3597275" cy="19796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000" dirty="0">
                <a:solidFill>
                  <a:schemeClr val="bg2"/>
                </a:solidFill>
              </a:rPr>
              <a:t>Work placement incorporating training and support - </a:t>
            </a:r>
          </a:p>
          <a:p>
            <a:pPr algn="ctr" eaLnBrk="1" fontAlgn="auto" hangingPunct="1">
              <a:spcBef>
                <a:spcPts val="0"/>
              </a:spcBef>
              <a:spcAft>
                <a:spcPts val="0"/>
              </a:spcAft>
              <a:defRPr/>
            </a:pPr>
            <a:r>
              <a:rPr lang="en-GB" sz="2000" dirty="0">
                <a:solidFill>
                  <a:schemeClr val="bg2"/>
                </a:solidFill>
              </a:rPr>
              <a:t>Individual Placement Support (IPS)</a:t>
            </a:r>
          </a:p>
          <a:p>
            <a:pPr algn="ctr" eaLnBrk="1" fontAlgn="auto" hangingPunct="1">
              <a:spcBef>
                <a:spcPts val="0"/>
              </a:spcBef>
              <a:spcAft>
                <a:spcPts val="0"/>
              </a:spcAft>
              <a:defRPr/>
            </a:pPr>
            <a:r>
              <a:rPr lang="en-GB" sz="2000" dirty="0">
                <a:solidFill>
                  <a:schemeClr val="bg2"/>
                </a:solidFill>
              </a:rPr>
              <a:t>Supported Employment (SE)</a:t>
            </a:r>
          </a:p>
        </p:txBody>
      </p:sp>
      <p:cxnSp>
        <p:nvCxnSpPr>
          <p:cNvPr id="8" name="Straight Arrow Connector 7">
            <a:extLst>
              <a:ext uri="{FF2B5EF4-FFF2-40B4-BE49-F238E27FC236}">
                <a16:creationId xmlns:a16="http://schemas.microsoft.com/office/drawing/2014/main" id="{1E00D6B1-E865-F7E5-197C-1136F0CA48B3}"/>
              </a:ext>
            </a:extLst>
          </p:cNvPr>
          <p:cNvCxnSpPr/>
          <p:nvPr/>
        </p:nvCxnSpPr>
        <p:spPr>
          <a:xfrm>
            <a:off x="6575425" y="2657475"/>
            <a:ext cx="1009650" cy="0"/>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9D811EA-F3AD-85DA-C12F-8198F19301F8}"/>
              </a:ext>
            </a:extLst>
          </p:cNvPr>
          <p:cNvSpPr/>
          <p:nvPr/>
        </p:nvSpPr>
        <p:spPr>
          <a:xfrm>
            <a:off x="1073150" y="2125663"/>
            <a:ext cx="2274888" cy="12858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000" dirty="0">
                <a:solidFill>
                  <a:schemeClr val="bg2"/>
                </a:solidFill>
              </a:rPr>
              <a:t>Conventional models</a:t>
            </a:r>
          </a:p>
        </p:txBody>
      </p:sp>
      <p:sp>
        <p:nvSpPr>
          <p:cNvPr id="11" name="Rectangle 10">
            <a:extLst>
              <a:ext uri="{FF2B5EF4-FFF2-40B4-BE49-F238E27FC236}">
                <a16:creationId xmlns:a16="http://schemas.microsoft.com/office/drawing/2014/main" id="{86A8A9A9-8525-F0B6-4C6C-06F0740D260F}"/>
              </a:ext>
            </a:extLst>
          </p:cNvPr>
          <p:cNvSpPr/>
          <p:nvPr/>
        </p:nvSpPr>
        <p:spPr>
          <a:xfrm>
            <a:off x="1073150" y="4157663"/>
            <a:ext cx="2274888" cy="12858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000" dirty="0">
                <a:solidFill>
                  <a:schemeClr val="bg2"/>
                </a:solidFill>
              </a:rPr>
              <a:t>Newer models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7A357672-23DC-74E2-A357-88E69A3CB482}"/>
              </a:ext>
            </a:extLst>
          </p:cNvPr>
          <p:cNvSpPr>
            <a:spLocks noGrp="1" noChangeArrowheads="1"/>
          </p:cNvSpPr>
          <p:nvPr>
            <p:ph type="title"/>
          </p:nvPr>
        </p:nvSpPr>
        <p:spPr>
          <a:xfrm>
            <a:off x="469900" y="66675"/>
            <a:ext cx="11274425" cy="7118350"/>
          </a:xfrm>
        </p:spPr>
        <p:txBody>
          <a:bodyPr/>
          <a:lstStyle/>
          <a:p>
            <a:pPr>
              <a:lnSpc>
                <a:spcPct val="100000"/>
              </a:lnSpc>
            </a:pPr>
            <a:r>
              <a:rPr lang="en-US" altLang="en-US" sz="2800" b="1"/>
              <a:t>Place then train models can work</a:t>
            </a:r>
            <a:br>
              <a:rPr lang="en-US" altLang="en-US" sz="2800" b="1"/>
            </a:br>
            <a:br>
              <a:rPr lang="en-GB" altLang="en-US" sz="2800"/>
            </a:br>
            <a:r>
              <a:rPr lang="en-US" altLang="en-US" sz="2800"/>
              <a:t>“</a:t>
            </a:r>
            <a:r>
              <a:rPr lang="en-GB" altLang="en-US" sz="2800"/>
              <a:t>On all measures the IPS group had significantly better employment outcomes. IPS is highly effective in helping young adults (with severe mental illness) to attain competitive employment”. </a:t>
            </a:r>
            <a:br>
              <a:rPr lang="en-GB" altLang="en-US" sz="2800"/>
            </a:br>
            <a:br>
              <a:rPr lang="en-GB" altLang="en-US" sz="2800"/>
            </a:br>
            <a:r>
              <a:rPr lang="en-GB" altLang="en-US" sz="2800"/>
              <a:t>“IPS, often with modifications, is a promising employment intervention for several populations in addition to people with serious mental illnesses”.</a:t>
            </a:r>
            <a:br>
              <a:rPr lang="en-US" altLang="en-US"/>
            </a:br>
            <a:br>
              <a:rPr lang="en-US" altLang="en-US"/>
            </a:br>
            <a:r>
              <a:rPr lang="en-GB" altLang="en-US" sz="1800"/>
              <a:t>Bond GR, Drake RE, Campbell K. Effectiveness of individual placement and support supported employment for young adults. Early Intervention in Psychiatry. 2016 Aug;10(4):300-7. </a:t>
            </a:r>
            <a:br>
              <a:rPr lang="en-GB" altLang="en-US" sz="1800"/>
            </a:br>
            <a:r>
              <a:rPr lang="en-GB" altLang="en-US" sz="1800"/>
              <a:t>Bond GR, Drake RE, Pogue JA. Expanding Individual Placement and Support to populations with conditions and disorders other than serious mental illness. Psychiat Serv. 2019; 70: 488–98.</a:t>
            </a:r>
            <a:br>
              <a:rPr lang="en-US" altLang="en-US"/>
            </a:br>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D146A7B2-BA1B-C64B-2100-73B08A9A49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7025" y="1387475"/>
            <a:ext cx="5172075"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a:extLst>
              <a:ext uri="{FF2B5EF4-FFF2-40B4-BE49-F238E27FC236}">
                <a16:creationId xmlns:a16="http://schemas.microsoft.com/office/drawing/2014/main" id="{01326B06-57E7-16CB-3150-D539049BBC94}"/>
              </a:ext>
            </a:extLst>
          </p:cNvPr>
          <p:cNvSpPr>
            <a:spLocks noChangeArrowheads="1"/>
          </p:cNvSpPr>
          <p:nvPr/>
        </p:nvSpPr>
        <p:spPr bwMode="auto">
          <a:xfrm>
            <a:off x="701675" y="1998663"/>
            <a:ext cx="47148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800"/>
              <a:t>How and why might they work </a:t>
            </a:r>
          </a:p>
          <a:p>
            <a:pPr eaLnBrk="1" hangingPunct="1"/>
            <a:r>
              <a:rPr lang="en-GB" altLang="en-US" sz="2800"/>
              <a:t>– what are the mechanisms?</a:t>
            </a:r>
          </a:p>
        </p:txBody>
      </p:sp>
      <p:sp>
        <p:nvSpPr>
          <p:cNvPr id="13316" name="Rectangle 4">
            <a:extLst>
              <a:ext uri="{FF2B5EF4-FFF2-40B4-BE49-F238E27FC236}">
                <a16:creationId xmlns:a16="http://schemas.microsoft.com/office/drawing/2014/main" id="{3E4E4E0A-CBA4-43E3-2087-39B9453A18FA}"/>
              </a:ext>
            </a:extLst>
          </p:cNvPr>
          <p:cNvSpPr>
            <a:spLocks noChangeArrowheads="1"/>
          </p:cNvSpPr>
          <p:nvPr/>
        </p:nvSpPr>
        <p:spPr bwMode="auto">
          <a:xfrm>
            <a:off x="317500" y="3711575"/>
            <a:ext cx="60960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800"/>
              <a:t>Qualitative factors that contribute to the evidenced effectiveness of place-then-train models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8BB61A18-F0D3-D2DE-DD6A-CE451F0AB020}"/>
              </a:ext>
            </a:extLst>
          </p:cNvPr>
          <p:cNvSpPr>
            <a:spLocks noGrp="1" noChangeArrowheads="1"/>
          </p:cNvSpPr>
          <p:nvPr>
            <p:ph type="title"/>
          </p:nvPr>
        </p:nvSpPr>
        <p:spPr>
          <a:xfrm>
            <a:off x="239713" y="252413"/>
            <a:ext cx="11114087" cy="565150"/>
          </a:xfrm>
        </p:spPr>
        <p:txBody>
          <a:bodyPr/>
          <a:lstStyle/>
          <a:p>
            <a:r>
              <a:rPr lang="en-US" altLang="en-US">
                <a:latin typeface="Source Sans Pro Black" panose="020B0803030403020204" pitchFamily="34" charset="0"/>
                <a:ea typeface="Source Sans Pro Black" panose="020B0803030403020204" pitchFamily="34" charset="0"/>
                <a:cs typeface="Source Sans Pro Black" panose="020B0803030403020204" pitchFamily="34" charset="0"/>
              </a:rPr>
              <a:t>What research evidence is out there?</a:t>
            </a:r>
          </a:p>
        </p:txBody>
      </p:sp>
      <p:sp>
        <p:nvSpPr>
          <p:cNvPr id="3" name="Content Placeholder 2">
            <a:extLst>
              <a:ext uri="{FF2B5EF4-FFF2-40B4-BE49-F238E27FC236}">
                <a16:creationId xmlns:a16="http://schemas.microsoft.com/office/drawing/2014/main" id="{C030F9D0-D81E-8D13-BA4C-1D3680F606A9}"/>
              </a:ext>
            </a:extLst>
          </p:cNvPr>
          <p:cNvSpPr>
            <a:spLocks noGrp="1"/>
          </p:cNvSpPr>
          <p:nvPr>
            <p:ph sz="half" idx="1"/>
          </p:nvPr>
        </p:nvSpPr>
        <p:spPr>
          <a:xfrm>
            <a:off x="425450" y="1393825"/>
            <a:ext cx="5181600" cy="4351338"/>
          </a:xfrm>
        </p:spPr>
        <p:txBody>
          <a:bodyPr rtlCol="0">
            <a:normAutofit fontScale="92500" lnSpcReduction="10000"/>
          </a:bodyPr>
          <a:lstStyle/>
          <a:p>
            <a:pPr fontAlgn="auto">
              <a:spcAft>
                <a:spcPts val="0"/>
              </a:spcAft>
              <a:buFont typeface="Wingdings" panose="05000000000000000000" pitchFamily="2" charset="2"/>
              <a:buChar char="ü"/>
              <a:defRPr/>
            </a:pPr>
            <a:r>
              <a:rPr lang="en-US" dirty="0"/>
              <a:t>Systematic review of qualitative or mixed methods studies </a:t>
            </a:r>
          </a:p>
          <a:p>
            <a:pPr fontAlgn="auto">
              <a:spcAft>
                <a:spcPts val="0"/>
              </a:spcAft>
              <a:buFont typeface="Wingdings" panose="05000000000000000000" pitchFamily="2" charset="2"/>
              <a:buChar char="ü"/>
              <a:defRPr/>
            </a:pPr>
            <a:r>
              <a:rPr lang="en-US" dirty="0"/>
              <a:t>Published since 2000</a:t>
            </a:r>
          </a:p>
          <a:p>
            <a:pPr fontAlgn="auto">
              <a:spcAft>
                <a:spcPts val="0"/>
              </a:spcAft>
              <a:buFont typeface="Wingdings" panose="05000000000000000000" pitchFamily="2" charset="2"/>
              <a:buChar char="ü"/>
              <a:defRPr/>
            </a:pPr>
            <a:r>
              <a:rPr lang="en-US" dirty="0"/>
              <a:t>Not people with severe mental illness</a:t>
            </a:r>
          </a:p>
          <a:p>
            <a:pPr fontAlgn="auto">
              <a:spcAft>
                <a:spcPts val="0"/>
              </a:spcAft>
              <a:buFont typeface="Wingdings" panose="05000000000000000000" pitchFamily="2" charset="2"/>
              <a:buChar char="ü"/>
              <a:defRPr/>
            </a:pPr>
            <a:r>
              <a:rPr lang="en-US" dirty="0"/>
              <a:t>High income countries</a:t>
            </a:r>
          </a:p>
          <a:p>
            <a:pPr fontAlgn="auto">
              <a:spcAft>
                <a:spcPts val="0"/>
              </a:spcAft>
              <a:buFont typeface="Wingdings" panose="05000000000000000000" pitchFamily="2" charset="2"/>
              <a:buChar char="ü"/>
              <a:defRPr/>
            </a:pPr>
            <a:r>
              <a:rPr lang="en-US" dirty="0"/>
              <a:t>Supported employment or individual placement support</a:t>
            </a:r>
          </a:p>
          <a:p>
            <a:pPr fontAlgn="auto">
              <a:spcAft>
                <a:spcPts val="0"/>
              </a:spcAft>
              <a:buFont typeface="Wingdings" panose="05000000000000000000" pitchFamily="2" charset="2"/>
              <a:buChar char="ü"/>
              <a:defRPr/>
            </a:pPr>
            <a:r>
              <a:rPr lang="en-US" dirty="0"/>
              <a:t>Provided data</a:t>
            </a:r>
          </a:p>
          <a:p>
            <a:pPr fontAlgn="auto">
              <a:spcAft>
                <a:spcPts val="0"/>
              </a:spcAft>
              <a:buFont typeface="Wingdings" panose="05000000000000000000" pitchFamily="2" charset="2"/>
              <a:buChar char="ü"/>
              <a:defRPr/>
            </a:pPr>
            <a:r>
              <a:rPr lang="en-US" dirty="0"/>
              <a:t>Published in English</a:t>
            </a:r>
          </a:p>
        </p:txBody>
      </p:sp>
      <p:sp>
        <p:nvSpPr>
          <p:cNvPr id="14340" name="Content Placeholder 3">
            <a:extLst>
              <a:ext uri="{FF2B5EF4-FFF2-40B4-BE49-F238E27FC236}">
                <a16:creationId xmlns:a16="http://schemas.microsoft.com/office/drawing/2014/main" id="{96894ED6-B747-7CEB-D41A-E35CB3C3209C}"/>
              </a:ext>
            </a:extLst>
          </p:cNvPr>
          <p:cNvSpPr>
            <a:spLocks noGrp="1" noChangeArrowheads="1"/>
          </p:cNvSpPr>
          <p:nvPr>
            <p:ph sz="half" idx="2"/>
          </p:nvPr>
        </p:nvSpPr>
        <p:spPr>
          <a:xfrm>
            <a:off x="6604000" y="2827338"/>
            <a:ext cx="5181600" cy="3835400"/>
          </a:xfrm>
        </p:spPr>
        <p:txBody>
          <a:bodyPr/>
          <a:lstStyle/>
          <a:p>
            <a:r>
              <a:rPr lang="en-US" altLang="en-US"/>
              <a:t>MEDLINE, PsycINFO, CINAHL, Social Sciences Citation Index via Web of Science and ProQuest Social Science Collection electronic databases in April 2022</a:t>
            </a:r>
          </a:p>
          <a:p>
            <a:r>
              <a:rPr lang="en-US" altLang="en-US"/>
              <a:t>Reference list/other reviews screened/websites/experts/ citation search</a:t>
            </a:r>
          </a:p>
        </p:txBody>
      </p:sp>
      <p:pic>
        <p:nvPicPr>
          <p:cNvPr id="14341" name="Picture 5">
            <a:extLst>
              <a:ext uri="{FF2B5EF4-FFF2-40B4-BE49-F238E27FC236}">
                <a16:creationId xmlns:a16="http://schemas.microsoft.com/office/drawing/2014/main" id="{B9CBEA6C-CB0E-8566-2301-FA6C14FB77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1413" y="134938"/>
            <a:ext cx="1944687"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B9E2372-60D0-A843-45CC-7E3B3AFEA7C5}"/>
              </a:ext>
            </a:extLst>
          </p:cNvPr>
          <p:cNvSpPr>
            <a:spLocks noGrp="1" noChangeArrowheads="1"/>
          </p:cNvSpPr>
          <p:nvPr>
            <p:ph type="title"/>
          </p:nvPr>
        </p:nvSpPr>
        <p:spPr>
          <a:xfrm>
            <a:off x="239713" y="252413"/>
            <a:ext cx="11114087" cy="565150"/>
          </a:xfrm>
        </p:spPr>
        <p:txBody>
          <a:bodyPr/>
          <a:lstStyle/>
          <a:p>
            <a:r>
              <a:rPr lang="en-US" altLang="en-US">
                <a:latin typeface="Source Sans Pro Black" panose="020B0803030403020204" pitchFamily="34" charset="0"/>
                <a:ea typeface="Source Sans Pro Black" panose="020B0803030403020204" pitchFamily="34" charset="0"/>
                <a:cs typeface="Source Sans Pro Black" panose="020B0803030403020204" pitchFamily="34" charset="0"/>
              </a:rPr>
              <a:t>Systematic screening</a:t>
            </a:r>
          </a:p>
        </p:txBody>
      </p:sp>
      <p:pic>
        <p:nvPicPr>
          <p:cNvPr id="15363" name="Picture 2">
            <a:extLst>
              <a:ext uri="{FF2B5EF4-FFF2-40B4-BE49-F238E27FC236}">
                <a16:creationId xmlns:a16="http://schemas.microsoft.com/office/drawing/2014/main" id="{10B0DDDF-652C-9E1D-1448-3B23968F64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7063" y="2568575"/>
            <a:ext cx="2720975"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3">
            <a:extLst>
              <a:ext uri="{FF2B5EF4-FFF2-40B4-BE49-F238E27FC236}">
                <a16:creationId xmlns:a16="http://schemas.microsoft.com/office/drawing/2014/main" id="{4067FA57-47EA-90BE-89DB-F4CA4D296D9C}"/>
              </a:ext>
            </a:extLst>
          </p:cNvPr>
          <p:cNvSpPr txBox="1">
            <a:spLocks noChangeArrowheads="1"/>
          </p:cNvSpPr>
          <p:nvPr/>
        </p:nvSpPr>
        <p:spPr bwMode="auto">
          <a:xfrm>
            <a:off x="4037013" y="1828800"/>
            <a:ext cx="4068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800"/>
              <a:t>3859 potentially relevant</a:t>
            </a:r>
          </a:p>
        </p:txBody>
      </p:sp>
      <p:sp>
        <p:nvSpPr>
          <p:cNvPr id="15365" name="TextBox 4">
            <a:extLst>
              <a:ext uri="{FF2B5EF4-FFF2-40B4-BE49-F238E27FC236}">
                <a16:creationId xmlns:a16="http://schemas.microsoft.com/office/drawing/2014/main" id="{EA884F64-5FF4-D473-A4F1-34F51932F3FF}"/>
              </a:ext>
            </a:extLst>
          </p:cNvPr>
          <p:cNvSpPr txBox="1">
            <a:spLocks noChangeArrowheads="1"/>
          </p:cNvSpPr>
          <p:nvPr/>
        </p:nvSpPr>
        <p:spPr bwMode="auto">
          <a:xfrm>
            <a:off x="5513388" y="5394325"/>
            <a:ext cx="6302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800"/>
              <a:t>13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B15E2A2-D18C-35DE-9E22-FD4A2FE7641E}"/>
              </a:ext>
            </a:extLst>
          </p:cNvPr>
          <p:cNvSpPr>
            <a:spLocks noGrp="1" noChangeArrowheads="1"/>
          </p:cNvSpPr>
          <p:nvPr>
            <p:ph type="title"/>
          </p:nvPr>
        </p:nvSpPr>
        <p:spPr>
          <a:xfrm>
            <a:off x="239713" y="252413"/>
            <a:ext cx="11114087" cy="565150"/>
          </a:xfrm>
        </p:spPr>
        <p:txBody>
          <a:bodyPr/>
          <a:lstStyle/>
          <a:p>
            <a:r>
              <a:rPr lang="en-US" altLang="en-US">
                <a:latin typeface="Source Sans Pro Black" panose="020B0803030403020204" pitchFamily="34" charset="0"/>
                <a:ea typeface="Source Sans Pro Black" panose="020B0803030403020204" pitchFamily="34" charset="0"/>
                <a:cs typeface="Source Sans Pro Black" panose="020B0803030403020204" pitchFamily="34" charset="0"/>
              </a:rPr>
              <a:t>Characteristics of the papers</a:t>
            </a:r>
          </a:p>
        </p:txBody>
      </p:sp>
      <p:sp>
        <p:nvSpPr>
          <p:cNvPr id="16387" name="Text Placeholder 2">
            <a:extLst>
              <a:ext uri="{FF2B5EF4-FFF2-40B4-BE49-F238E27FC236}">
                <a16:creationId xmlns:a16="http://schemas.microsoft.com/office/drawing/2014/main" id="{08680C1E-F18A-E618-860D-0F34DF593746}"/>
              </a:ext>
            </a:extLst>
          </p:cNvPr>
          <p:cNvSpPr>
            <a:spLocks noGrp="1" noChangeArrowheads="1"/>
          </p:cNvSpPr>
          <p:nvPr>
            <p:ph type="body" sz="quarter" idx="14"/>
          </p:nvPr>
        </p:nvSpPr>
        <p:spPr>
          <a:xfrm>
            <a:off x="1711325" y="2865438"/>
            <a:ext cx="8891588" cy="1889125"/>
          </a:xfrm>
        </p:spPr>
        <p:txBody>
          <a:bodyPr/>
          <a:lstStyle/>
          <a:p>
            <a:r>
              <a:rPr lang="en-GB" altLang="en-US" sz="2800"/>
              <a:t>N=4 UK, n=3 USA(two from the same study), n=2 Sweden (same author), n=2 Norway, n=1 Iceland, n=1 Greece.</a:t>
            </a:r>
          </a:p>
          <a:p>
            <a:r>
              <a:rPr lang="en-GB" altLang="en-US" sz="2800"/>
              <a:t> </a:t>
            </a:r>
          </a:p>
          <a:p>
            <a:r>
              <a:rPr lang="en-GB" altLang="en-US" sz="2800"/>
              <a:t>Balanced relatively evenly between IPS and SE models. </a:t>
            </a:r>
          </a:p>
          <a:p>
            <a:endParaRPr lang="en-GB" altLang="en-US" sz="2800"/>
          </a:p>
          <a:p>
            <a:r>
              <a:rPr lang="en-GB" altLang="en-US" sz="2800"/>
              <a:t>The earliest study was published in 2005 and the most recent in 2022.</a:t>
            </a:r>
            <a:endParaRPr lang="en-US" altLang="en-US"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5">
            <a:extLst>
              <a:ext uri="{FF2B5EF4-FFF2-40B4-BE49-F238E27FC236}">
                <a16:creationId xmlns:a16="http://schemas.microsoft.com/office/drawing/2014/main" id="{59CFE849-A0A4-5691-D13B-986A46F982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2925" y="488950"/>
            <a:ext cx="6810375" cy="636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16">
            <a:extLst>
              <a:ext uri="{FF2B5EF4-FFF2-40B4-BE49-F238E27FC236}">
                <a16:creationId xmlns:a16="http://schemas.microsoft.com/office/drawing/2014/main" id="{E7071C33-2699-5A78-362F-F3FC8DCC9B2B}"/>
              </a:ext>
            </a:extLst>
          </p:cNvPr>
          <p:cNvSpPr txBox="1">
            <a:spLocks noChangeArrowheads="1"/>
          </p:cNvSpPr>
          <p:nvPr/>
        </p:nvSpPr>
        <p:spPr bwMode="auto">
          <a:xfrm>
            <a:off x="606425" y="2589213"/>
            <a:ext cx="15922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800">
                <a:solidFill>
                  <a:srgbClr val="FF0000"/>
                </a:solidFill>
              </a:rPr>
              <a:t>Key themes</a:t>
            </a:r>
          </a:p>
        </p:txBody>
      </p:sp>
      <p:pic>
        <p:nvPicPr>
          <p:cNvPr id="17412" name="Picture 4">
            <a:extLst>
              <a:ext uri="{FF2B5EF4-FFF2-40B4-BE49-F238E27FC236}">
                <a16:creationId xmlns:a16="http://schemas.microsoft.com/office/drawing/2014/main" id="{910874D7-EB03-FDBD-11FA-9762F06D9B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5450" y="4838700"/>
            <a:ext cx="262255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a:extLst>
              <a:ext uri="{FF2B5EF4-FFF2-40B4-BE49-F238E27FC236}">
                <a16:creationId xmlns:a16="http://schemas.microsoft.com/office/drawing/2014/main" id="{BA59F4E1-D7C9-ABE0-07F5-9E14156FD2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5925" y="4725988"/>
            <a:ext cx="2335213"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TUOS - BASIC">
      <a:dk1>
        <a:srgbClr val="363F49"/>
      </a:dk1>
      <a:lt1>
        <a:srgbClr val="FAFDFE"/>
      </a:lt1>
      <a:dk2>
        <a:srgbClr val="F6F2FA"/>
      </a:dk2>
      <a:lt2>
        <a:srgbClr val="363F49"/>
      </a:lt2>
      <a:accent1>
        <a:srgbClr val="FAFDFE"/>
      </a:accent1>
      <a:accent2>
        <a:srgbClr val="F6F2FA"/>
      </a:accent2>
      <a:accent3>
        <a:srgbClr val="363F49"/>
      </a:accent3>
      <a:accent4>
        <a:srgbClr val="FAFDFE"/>
      </a:accent4>
      <a:accent5>
        <a:srgbClr val="F6F2FA"/>
      </a:accent5>
      <a:accent6>
        <a:srgbClr val="363F49"/>
      </a:accent6>
      <a:hlink>
        <a:srgbClr val="00598F"/>
      </a:hlink>
      <a:folHlink>
        <a:srgbClr val="4400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918</TotalTime>
  <Words>1127</Words>
  <Application>Microsoft Office PowerPoint</Application>
  <PresentationFormat>Widescreen</PresentationFormat>
  <Paragraphs>162</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Source Sans Pro Black</vt:lpstr>
      <vt:lpstr>Wingdings</vt:lpstr>
      <vt:lpstr>Source Sans Pro</vt:lpstr>
      <vt:lpstr>Office Theme</vt:lpstr>
      <vt:lpstr>Why and how do place then train Supported Employment interventions work?  </vt:lpstr>
      <vt:lpstr>The problem</vt:lpstr>
      <vt:lpstr>The solution?: Supported Employment place then train models</vt:lpstr>
      <vt:lpstr>Place then train models can work  “On all measures the IPS group had significantly better employment outcomes. IPS is highly effective in helping young adults (with severe mental illness) to attain competitive employment”.   “IPS, often with modifications, is a promising employment intervention for several populations in addition to people with serious mental illnesses”.  Bond GR, Drake RE, Campbell K. Effectiveness of individual placement and support supported employment for young adults. Early Intervention in Psychiatry. 2016 Aug;10(4):300-7.  Bond GR, Drake RE, Pogue JA. Expanding Individual Placement and Support to populations with conditions and disorders other than serious mental illness. Psychiat Serv. 2019; 70: 488–98. </vt:lpstr>
      <vt:lpstr>PowerPoint Presentation</vt:lpstr>
      <vt:lpstr>What research evidence is out there?</vt:lpstr>
      <vt:lpstr>Systematic screening</vt:lpstr>
      <vt:lpstr>Characteristics of the papers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history of Sheffield</dc:title>
  <dc:creator>tomroper123@googlemail.com</dc:creator>
  <cp:lastModifiedBy>Adam Whitworth</cp:lastModifiedBy>
  <cp:revision>47</cp:revision>
  <dcterms:created xsi:type="dcterms:W3CDTF">2022-12-13T14:54:21Z</dcterms:created>
  <dcterms:modified xsi:type="dcterms:W3CDTF">2024-04-10T16:04:36Z</dcterms:modified>
</cp:coreProperties>
</file>