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23"/>
  </p:notesMasterIdLst>
  <p:handoutMasterIdLst>
    <p:handoutMasterId r:id="rId24"/>
  </p:handoutMasterIdLst>
  <p:sldIdLst>
    <p:sldId id="445" r:id="rId5"/>
    <p:sldId id="4292" r:id="rId6"/>
    <p:sldId id="270" r:id="rId7"/>
    <p:sldId id="263" r:id="rId8"/>
    <p:sldId id="4300" r:id="rId9"/>
    <p:sldId id="4293" r:id="rId10"/>
    <p:sldId id="4306" r:id="rId11"/>
    <p:sldId id="4295" r:id="rId12"/>
    <p:sldId id="4309" r:id="rId13"/>
    <p:sldId id="4311" r:id="rId14"/>
    <p:sldId id="4296" r:id="rId15"/>
    <p:sldId id="4310" r:id="rId16"/>
    <p:sldId id="4297" r:id="rId17"/>
    <p:sldId id="4298" r:id="rId18"/>
    <p:sldId id="4304" r:id="rId19"/>
    <p:sldId id="4312" r:id="rId20"/>
    <p:sldId id="4303" r:id="rId21"/>
    <p:sldId id="4276" r:id="rId22"/>
  </p:sldIdLst>
  <p:sldSz cx="12192000" cy="6858000"/>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8C7"/>
    <a:srgbClr val="EE3024"/>
    <a:srgbClr val="E4472D"/>
    <a:srgbClr val="F8FAFF"/>
    <a:srgbClr val="092240"/>
    <a:srgbClr val="000000"/>
    <a:srgbClr val="0177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D25483-1389-4345-9C8B-AA66F9B6172F}" v="1" dt="2024-03-13T16:10:04.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26" y="564"/>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Whitworth" userId="0f704cc6-76ba-43e6-be14-07d5d3b13151" providerId="ADAL" clId="{8BD25483-1389-4345-9C8B-AA66F9B6172F}"/>
    <pc:docChg chg="custSel modSld">
      <pc:chgData name="Adam Whitworth" userId="0f704cc6-76ba-43e6-be14-07d5d3b13151" providerId="ADAL" clId="{8BD25483-1389-4345-9C8B-AA66F9B6172F}" dt="2024-03-13T16:10:14.917" v="79" actId="14100"/>
      <pc:docMkLst>
        <pc:docMk/>
      </pc:docMkLst>
      <pc:sldChg chg="modSp mod">
        <pc:chgData name="Adam Whitworth" userId="0f704cc6-76ba-43e6-be14-07d5d3b13151" providerId="ADAL" clId="{8BD25483-1389-4345-9C8B-AA66F9B6172F}" dt="2024-03-13T16:10:14.917" v="79" actId="14100"/>
        <pc:sldMkLst>
          <pc:docMk/>
          <pc:sldMk cId="0" sldId="445"/>
        </pc:sldMkLst>
        <pc:spChg chg="mod">
          <ac:chgData name="Adam Whitworth" userId="0f704cc6-76ba-43e6-be14-07d5d3b13151" providerId="ADAL" clId="{8BD25483-1389-4345-9C8B-AA66F9B6172F}" dt="2024-03-13T16:10:14.917" v="79" actId="14100"/>
          <ac:spMkLst>
            <pc:docMk/>
            <pc:sldMk cId="0" sldId="445"/>
            <ac:spMk id="16" creationId="{CCB0D410-EA5D-F992-2D5B-C28B76A349BC}"/>
          </ac:spMkLst>
        </pc:spChg>
        <pc:picChg chg="mod">
          <ac:chgData name="Adam Whitworth" userId="0f704cc6-76ba-43e6-be14-07d5d3b13151" providerId="ADAL" clId="{8BD25483-1389-4345-9C8B-AA66F9B6172F}" dt="2024-03-13T16:10:04.826" v="76" actId="1076"/>
          <ac:picMkLst>
            <pc:docMk/>
            <pc:sldMk cId="0" sldId="445"/>
            <ac:picMk id="7175" creationId="{9016D83D-5C93-B620-3233-3D9F4EBCE09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23427E-8A01-2F81-555D-A78BA09241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E4ED0A6-13EE-828D-92FB-E9CF02DB5A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34CC8BA1-CF5C-4C37-B786-BB19EA791358}" type="datetimeFigureOut">
              <a:rPr lang="en-US"/>
              <a:pPr>
                <a:defRPr/>
              </a:pPr>
              <a:t>3/13/2024</a:t>
            </a:fld>
            <a:endParaRPr lang="en-US"/>
          </a:p>
        </p:txBody>
      </p:sp>
      <p:sp>
        <p:nvSpPr>
          <p:cNvPr id="4" name="Footer Placeholder 3">
            <a:extLst>
              <a:ext uri="{FF2B5EF4-FFF2-40B4-BE49-F238E27FC236}">
                <a16:creationId xmlns:a16="http://schemas.microsoft.com/office/drawing/2014/main" id="{50E015BC-41B2-4841-3CF5-6B0B1C905C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9033F97-721E-3D17-F709-3DB3BC0BBC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a:latin typeface="+mn-lt"/>
              </a:defRPr>
            </a:lvl1pPr>
          </a:lstStyle>
          <a:p>
            <a:pPr>
              <a:defRPr/>
            </a:pPr>
            <a:fld id="{BB15048B-8BCB-40B6-85C4-50E4F07477FF}"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7331D9-5109-9950-9634-EA56DA6644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B2D825D-2ADD-18C5-0EE9-694195046D8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9C2CE9EB-3190-4882-B07B-27E1E994B1C0}" type="datetimeFigureOut">
              <a:rPr lang="en-US"/>
              <a:pPr>
                <a:defRPr/>
              </a:pPr>
              <a:t>3/13/2024</a:t>
            </a:fld>
            <a:endParaRPr lang="en-US"/>
          </a:p>
        </p:txBody>
      </p:sp>
      <p:sp>
        <p:nvSpPr>
          <p:cNvPr id="4" name="Slide Image Placeholder 3">
            <a:extLst>
              <a:ext uri="{FF2B5EF4-FFF2-40B4-BE49-F238E27FC236}">
                <a16:creationId xmlns:a16="http://schemas.microsoft.com/office/drawing/2014/main" id="{18806860-BB41-48A7-802C-2458853C7F69}"/>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0AC3E0B-5B3F-5DA1-F36A-3D4F1978F1F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B55EB7F-E0AD-0DA9-FB4E-098F52AED07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C0221E9-2525-C87C-A8D4-270C163B566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a:latin typeface="+mn-lt"/>
              </a:defRPr>
            </a:lvl1pPr>
          </a:lstStyle>
          <a:p>
            <a:pPr>
              <a:defRPr/>
            </a:pPr>
            <a:fld id="{9B0822AE-DF9A-4C7F-B067-826E169B31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979696F-F5FA-6A1B-B6B4-139683D572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672DC5F-7B6F-73DF-1DDF-3368DD66F0C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 name="Slide Number Placeholder 3">
            <a:extLst>
              <a:ext uri="{FF2B5EF4-FFF2-40B4-BE49-F238E27FC236}">
                <a16:creationId xmlns:a16="http://schemas.microsoft.com/office/drawing/2014/main" id="{1E7B9298-24E0-DD38-96C7-92E566C40E80}"/>
              </a:ext>
            </a:extLst>
          </p:cNvPr>
          <p:cNvSpPr>
            <a:spLocks noGrp="1"/>
          </p:cNvSpPr>
          <p:nvPr>
            <p:ph type="sldNum" sz="quarter" idx="5"/>
          </p:nvPr>
        </p:nvSpPr>
        <p:spPr/>
        <p:txBody>
          <a:bodyPr/>
          <a:lstStyle/>
          <a:p>
            <a:pPr>
              <a:defRPr/>
            </a:pPr>
            <a:fld id="{4271A3C6-BC4F-4C7D-BA5A-DA9458EA58C3}"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Номер слайда 21">
            <a:extLst>
              <a:ext uri="{FF2B5EF4-FFF2-40B4-BE49-F238E27FC236}">
                <a16:creationId xmlns:a16="http://schemas.microsoft.com/office/drawing/2014/main" id="{A837915C-0629-1BDA-D5CE-3C1D11EBB088}"/>
              </a:ext>
            </a:extLst>
          </p:cNvPr>
          <p:cNvSpPr>
            <a:spLocks noGrp="1"/>
          </p:cNvSpPr>
          <p:nvPr>
            <p:ph type="sldNum" sz="quarter" idx="10"/>
          </p:nvPr>
        </p:nvSpPr>
        <p:spPr/>
        <p:txBody>
          <a:bodyPr/>
          <a:lstStyle>
            <a:lvl1pPr>
              <a:defRPr/>
            </a:lvl1pPr>
          </a:lstStyle>
          <a:p>
            <a:pPr>
              <a:defRPr/>
            </a:pPr>
            <a:fld id="{845315AB-7A1E-4FF4-A5B2-7724650D08DE}" type="slidenum">
              <a:rPr lang="en-US"/>
              <a:pPr>
                <a:defRPr/>
              </a:pPr>
              <a:t>‹#›</a:t>
            </a:fld>
            <a:endParaRPr lang="en-US"/>
          </a:p>
        </p:txBody>
      </p:sp>
    </p:spTree>
    <p:extLst>
      <p:ext uri="{BB962C8B-B14F-4D97-AF65-F5344CB8AC3E}">
        <p14:creationId xmlns:p14="http://schemas.microsoft.com/office/powerpoint/2010/main" val="388662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3_Custom Layout">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7843520" y="1"/>
            <a:ext cx="434848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0"/>
            <a:ext cx="5570220" cy="138738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2157025"/>
            <a:ext cx="5570220" cy="4050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4"/>
          <p:cNvSpPr>
            <a:spLocks noGrp="1"/>
          </p:cNvSpPr>
          <p:nvPr>
            <p:ph type="pic" sz="quarter" idx="14"/>
          </p:nvPr>
        </p:nvSpPr>
        <p:spPr>
          <a:xfrm>
            <a:off x="7843520" y="3444241"/>
            <a:ext cx="4348481" cy="3413759"/>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5038FE6E-D238-FDC0-F31C-9D0A9AE75E26}"/>
              </a:ext>
            </a:extLst>
          </p:cNvPr>
          <p:cNvSpPr>
            <a:spLocks noGrp="1"/>
          </p:cNvSpPr>
          <p:nvPr>
            <p:ph type="sldNum" sz="quarter" idx="15"/>
          </p:nvPr>
        </p:nvSpPr>
        <p:spPr/>
        <p:txBody>
          <a:bodyPr/>
          <a:lstStyle>
            <a:lvl1pPr>
              <a:defRPr/>
            </a:lvl1pPr>
          </a:lstStyle>
          <a:p>
            <a:pPr>
              <a:defRPr/>
            </a:pPr>
            <a:fld id="{0153F946-E6E6-4AE0-BF30-879E327BBE8E}" type="slidenum">
              <a:rPr lang="en-US"/>
              <a:pPr>
                <a:defRPr/>
              </a:pPr>
              <a:t>‹#›</a:t>
            </a:fld>
            <a:endParaRPr lang="en-US"/>
          </a:p>
        </p:txBody>
      </p:sp>
    </p:spTree>
    <p:extLst>
      <p:ext uri="{BB962C8B-B14F-4D97-AF65-F5344CB8AC3E}">
        <p14:creationId xmlns:p14="http://schemas.microsoft.com/office/powerpoint/2010/main" val="79195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8593373" y="1"/>
            <a:ext cx="3598627" cy="228997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8593373" y="2289977"/>
            <a:ext cx="3598627" cy="228997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593373" y="4573989"/>
            <a:ext cx="3598627" cy="228401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9" name="Title 4"/>
          <p:cNvSpPr>
            <a:spLocks noGrp="1"/>
          </p:cNvSpPr>
          <p:nvPr>
            <p:ph type="title"/>
          </p:nvPr>
        </p:nvSpPr>
        <p:spPr>
          <a:xfrm>
            <a:off x="1866900" y="664930"/>
            <a:ext cx="6129020" cy="1459697"/>
          </a:xfrm>
        </p:spPr>
        <p:txBody>
          <a:bodyPr/>
          <a:lstStyle>
            <a:lvl1pPr>
              <a:defRPr sz="3600" spc="0"/>
            </a:lvl1pPr>
          </a:lstStyle>
          <a:p>
            <a:r>
              <a:rPr lang="en-US"/>
              <a:t>Click to edit Master title style</a:t>
            </a:r>
          </a:p>
        </p:txBody>
      </p:sp>
      <p:sp>
        <p:nvSpPr>
          <p:cNvPr id="10" name="Content Placeholder 2"/>
          <p:cNvSpPr>
            <a:spLocks noGrp="1"/>
          </p:cNvSpPr>
          <p:nvPr>
            <p:ph idx="1"/>
          </p:nvPr>
        </p:nvSpPr>
        <p:spPr>
          <a:xfrm>
            <a:off x="1866900" y="2157025"/>
            <a:ext cx="6129020" cy="4261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38678B56-6C49-29F2-04F7-40AACFFA375E}"/>
              </a:ext>
            </a:extLst>
          </p:cNvPr>
          <p:cNvSpPr>
            <a:spLocks noGrp="1"/>
          </p:cNvSpPr>
          <p:nvPr>
            <p:ph type="sldNum" sz="quarter" idx="14"/>
          </p:nvPr>
        </p:nvSpPr>
        <p:spPr/>
        <p:txBody>
          <a:bodyPr/>
          <a:lstStyle>
            <a:lvl1pPr>
              <a:defRPr/>
            </a:lvl1pPr>
          </a:lstStyle>
          <a:p>
            <a:pPr>
              <a:defRPr/>
            </a:pPr>
            <a:fld id="{12037CC9-D7E3-456E-813D-3B25AE51283B}" type="slidenum">
              <a:rPr lang="en-US"/>
              <a:pPr>
                <a:defRPr/>
              </a:pPr>
              <a:t>‹#›</a:t>
            </a:fld>
            <a:endParaRPr lang="en-US"/>
          </a:p>
        </p:txBody>
      </p:sp>
    </p:spTree>
    <p:extLst>
      <p:ext uri="{BB962C8B-B14F-4D97-AF65-F5344CB8AC3E}">
        <p14:creationId xmlns:p14="http://schemas.microsoft.com/office/powerpoint/2010/main" val="62250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1" y="1561736"/>
            <a:ext cx="2385785"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13"/>
          </p:nvPr>
        </p:nvSpPr>
        <p:spPr>
          <a:xfrm>
            <a:off x="4322839" y="1561736"/>
            <a:ext cx="2385785"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14"/>
          </p:nvPr>
        </p:nvSpPr>
        <p:spPr>
          <a:xfrm>
            <a:off x="6778777" y="1561736"/>
            <a:ext cx="4841723" cy="312783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1"/>
            <a:ext cx="9753600" cy="726990"/>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4859381"/>
            <a:ext cx="9753600" cy="17866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0AE1C690-EA8E-756D-BFD7-0CA565BF7AB0}"/>
              </a:ext>
            </a:extLst>
          </p:cNvPr>
          <p:cNvSpPr>
            <a:spLocks noGrp="1"/>
          </p:cNvSpPr>
          <p:nvPr>
            <p:ph type="sldNum" sz="quarter" idx="15"/>
          </p:nvPr>
        </p:nvSpPr>
        <p:spPr/>
        <p:txBody>
          <a:bodyPr/>
          <a:lstStyle>
            <a:lvl1pPr>
              <a:defRPr/>
            </a:lvl1pPr>
          </a:lstStyle>
          <a:p>
            <a:pPr>
              <a:defRPr/>
            </a:pPr>
            <a:fld id="{F7A2DC64-C68E-43DA-93B4-2D22A7B43E2A}" type="slidenum">
              <a:rPr lang="en-US"/>
              <a:pPr>
                <a:defRPr/>
              </a:pPr>
              <a:t>‹#›</a:t>
            </a:fld>
            <a:endParaRPr lang="en-US"/>
          </a:p>
        </p:txBody>
      </p:sp>
    </p:spTree>
    <p:extLst>
      <p:ext uri="{BB962C8B-B14F-4D97-AF65-F5344CB8AC3E}">
        <p14:creationId xmlns:p14="http://schemas.microsoft.com/office/powerpoint/2010/main" val="2143411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6" name="Picture Placeholder 4"/>
          <p:cNvSpPr>
            <a:spLocks noGrp="1"/>
          </p:cNvSpPr>
          <p:nvPr>
            <p:ph type="pic" sz="quarter" idx="11"/>
          </p:nvPr>
        </p:nvSpPr>
        <p:spPr>
          <a:xfrm>
            <a:off x="1866900" y="1607819"/>
            <a:ext cx="9753600" cy="4811058"/>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BE86033F-E73C-BABA-028D-AE6269BEAEAF}"/>
              </a:ext>
            </a:extLst>
          </p:cNvPr>
          <p:cNvSpPr>
            <a:spLocks noGrp="1"/>
          </p:cNvSpPr>
          <p:nvPr>
            <p:ph type="sldNum" sz="quarter" idx="12"/>
          </p:nvPr>
        </p:nvSpPr>
        <p:spPr/>
        <p:txBody>
          <a:bodyPr/>
          <a:lstStyle>
            <a:lvl1pPr>
              <a:defRPr/>
            </a:lvl1pPr>
          </a:lstStyle>
          <a:p>
            <a:pPr>
              <a:defRPr/>
            </a:pPr>
            <a:fld id="{80E9EC9B-2F09-400D-93B1-8598BBDA5EA6}" type="slidenum">
              <a:rPr lang="en-US"/>
              <a:pPr>
                <a:defRPr/>
              </a:pPr>
              <a:t>‹#›</a:t>
            </a:fld>
            <a:endParaRPr lang="en-US"/>
          </a:p>
        </p:txBody>
      </p:sp>
    </p:spTree>
    <p:extLst>
      <p:ext uri="{BB962C8B-B14F-4D97-AF65-F5344CB8AC3E}">
        <p14:creationId xmlns:p14="http://schemas.microsoft.com/office/powerpoint/2010/main" val="492330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662432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900" y="990269"/>
            <a:ext cx="6414052" cy="2438731"/>
          </a:xfrm>
        </p:spPr>
        <p:txBody>
          <a:bodyPr/>
          <a:lstStyle>
            <a:lvl1pPr>
              <a:defRPr sz="5400"/>
            </a:lvl1pPr>
          </a:lstStyle>
          <a:p>
            <a:r>
              <a:rPr lang="en-US"/>
              <a:t>Click to edit Master title style</a:t>
            </a:r>
          </a:p>
        </p:txBody>
      </p:sp>
      <p:sp>
        <p:nvSpPr>
          <p:cNvPr id="7" name="Content Placeholder 2"/>
          <p:cNvSpPr>
            <a:spLocks noGrp="1"/>
          </p:cNvSpPr>
          <p:nvPr>
            <p:ph idx="1"/>
          </p:nvPr>
        </p:nvSpPr>
        <p:spPr>
          <a:xfrm>
            <a:off x="1866900" y="3667761"/>
            <a:ext cx="4229100" cy="2978280"/>
          </a:xfrm>
        </p:spPr>
        <p:txBody>
          <a:bodyPr/>
          <a:lstStyle>
            <a:lvl1pPr marL="457200" indent="-457200">
              <a:buClr>
                <a:srgbClr val="1778C7"/>
              </a:buClr>
              <a:buFont typeface="System Font Regular"/>
              <a:buChar char="■"/>
              <a:defRPr/>
            </a:lvl1pPr>
            <a:lvl2pPr marL="285750" indent="-285750">
              <a:buClr>
                <a:srgbClr val="1778C7"/>
              </a:buClr>
              <a:buFont typeface="System Font Regular"/>
              <a:buChar char="■"/>
              <a:defRPr/>
            </a:lvl2pPr>
            <a:lvl3pPr marL="171450" indent="-171450">
              <a:buClr>
                <a:srgbClr val="1778C7"/>
              </a:buClr>
              <a:buFont typeface="System Font Regular"/>
              <a:buChar char="■"/>
              <a:defRPr/>
            </a:lvl3pPr>
            <a:lvl4pPr marL="171450" indent="-171450">
              <a:buClr>
                <a:srgbClr val="1778C7"/>
              </a:buClr>
              <a:buFont typeface="System Font Regular"/>
              <a:buChar char="■"/>
              <a:defRPr/>
            </a:lvl4pPr>
            <a:lvl5pPr marL="171450" indent="-171450">
              <a:buClr>
                <a:srgbClr val="1778C7"/>
              </a:buClr>
              <a:buFont typeface="System Font Regular"/>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998D136C-8860-B4F8-72CE-A8BA77E8C444}"/>
              </a:ext>
            </a:extLst>
          </p:cNvPr>
          <p:cNvSpPr>
            <a:spLocks noGrp="1"/>
          </p:cNvSpPr>
          <p:nvPr>
            <p:ph type="sldNum" sz="quarter" idx="12"/>
          </p:nvPr>
        </p:nvSpPr>
        <p:spPr/>
        <p:txBody>
          <a:bodyPr/>
          <a:lstStyle>
            <a:lvl1pPr>
              <a:defRPr/>
            </a:lvl1pPr>
          </a:lstStyle>
          <a:p>
            <a:pPr>
              <a:defRPr/>
            </a:pPr>
            <a:fld id="{AB456187-A832-457F-824A-A139D7083A17}" type="slidenum">
              <a:rPr lang="en-US"/>
              <a:pPr>
                <a:defRPr/>
              </a:pPr>
              <a:t>‹#›</a:t>
            </a:fld>
            <a:endParaRPr lang="en-US"/>
          </a:p>
        </p:txBody>
      </p:sp>
    </p:spTree>
    <p:extLst>
      <p:ext uri="{BB962C8B-B14F-4D97-AF65-F5344CB8AC3E}">
        <p14:creationId xmlns:p14="http://schemas.microsoft.com/office/powerpoint/2010/main" val="308375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662432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535249" y="664745"/>
            <a:ext cx="4560751" cy="162161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535249" y="2526750"/>
            <a:ext cx="4560751" cy="3670850"/>
          </a:xfrm>
        </p:spPr>
        <p:txBody>
          <a:bodyPr/>
          <a:lstStyle>
            <a:lvl1pPr marL="457200" indent="-457200">
              <a:buClr>
                <a:schemeClr val="accent6"/>
              </a:buClr>
              <a:buFont typeface="System Font Regular"/>
              <a:buChar char="■"/>
              <a:defRPr/>
            </a:lvl1pPr>
            <a:lvl2pPr marL="285750" indent="-285750">
              <a:buClr>
                <a:schemeClr val="accent6"/>
              </a:buClr>
              <a:buFont typeface="System Font Regular"/>
              <a:buChar char="■"/>
              <a:defRPr/>
            </a:lvl2pPr>
            <a:lvl3pPr marL="171450" indent="-171450">
              <a:buClr>
                <a:schemeClr val="accent6"/>
              </a:buClr>
              <a:buFont typeface="System Font Regular"/>
              <a:buChar char="■"/>
              <a:defRPr/>
            </a:lvl3pPr>
            <a:lvl4pPr marL="171450" indent="-171450">
              <a:buClr>
                <a:schemeClr val="accent6"/>
              </a:buClr>
              <a:buFont typeface="System Font Regular"/>
              <a:buChar char="■"/>
              <a:defRPr/>
            </a:lvl4pPr>
            <a:lvl5pPr marL="171450" indent="-171450">
              <a:buClr>
                <a:schemeClr val="accent6"/>
              </a:buClr>
              <a:buFont typeface="System Font Regular"/>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CDD06C50-27F3-B5CD-45EF-A479DF7C54D2}"/>
              </a:ext>
            </a:extLst>
          </p:cNvPr>
          <p:cNvSpPr>
            <a:spLocks noGrp="1"/>
          </p:cNvSpPr>
          <p:nvPr>
            <p:ph type="sldNum" sz="quarter" idx="12"/>
          </p:nvPr>
        </p:nvSpPr>
        <p:spPr/>
        <p:txBody>
          <a:bodyPr/>
          <a:lstStyle>
            <a:lvl1pPr>
              <a:defRPr/>
            </a:lvl1pPr>
          </a:lstStyle>
          <a:p>
            <a:pPr>
              <a:defRPr/>
            </a:pPr>
            <a:fld id="{175158F3-A1A1-4ADC-930B-4963E159BEE3}" type="slidenum">
              <a:rPr lang="en-US"/>
              <a:pPr>
                <a:defRPr/>
              </a:pPr>
              <a:t>‹#›</a:t>
            </a:fld>
            <a:endParaRPr lang="en-US"/>
          </a:p>
        </p:txBody>
      </p:sp>
    </p:spTree>
    <p:extLst>
      <p:ext uri="{BB962C8B-B14F-4D97-AF65-F5344CB8AC3E}">
        <p14:creationId xmlns:p14="http://schemas.microsoft.com/office/powerpoint/2010/main" val="790331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556768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5206448" y="990269"/>
            <a:ext cx="6414052" cy="2438731"/>
          </a:xfrm>
        </p:spPr>
        <p:txBody>
          <a:bodyPr/>
          <a:lstStyle>
            <a:lvl1pPr algn="r">
              <a:defRPr sz="5400"/>
            </a:lvl1pPr>
          </a:lstStyle>
          <a:p>
            <a:r>
              <a:rPr lang="en-US"/>
              <a:t>Click to edit Master title style</a:t>
            </a:r>
          </a:p>
        </p:txBody>
      </p:sp>
      <p:sp>
        <p:nvSpPr>
          <p:cNvPr id="7" name="Content Placeholder 2"/>
          <p:cNvSpPr>
            <a:spLocks noGrp="1"/>
          </p:cNvSpPr>
          <p:nvPr>
            <p:ph idx="1"/>
          </p:nvPr>
        </p:nvSpPr>
        <p:spPr>
          <a:xfrm>
            <a:off x="7112000" y="3667761"/>
            <a:ext cx="4508500" cy="29782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062C6FE8-AAC6-A625-EC9B-DCA9E1325390}"/>
              </a:ext>
            </a:extLst>
          </p:cNvPr>
          <p:cNvSpPr>
            <a:spLocks noGrp="1"/>
          </p:cNvSpPr>
          <p:nvPr>
            <p:ph type="sldNum" sz="quarter" idx="12"/>
          </p:nvPr>
        </p:nvSpPr>
        <p:spPr/>
        <p:txBody>
          <a:bodyPr/>
          <a:lstStyle>
            <a:lvl1pPr>
              <a:defRPr/>
            </a:lvl1pPr>
          </a:lstStyle>
          <a:p>
            <a:pPr>
              <a:defRPr/>
            </a:pPr>
            <a:fld id="{33104CE1-CF11-46FB-84CD-15CEA4C5B86D}" type="slidenum">
              <a:rPr lang="en-US"/>
              <a:pPr>
                <a:defRPr/>
              </a:pPr>
              <a:t>‹#›</a:t>
            </a:fld>
            <a:endParaRPr lang="en-US"/>
          </a:p>
        </p:txBody>
      </p:sp>
    </p:spTree>
    <p:extLst>
      <p:ext uri="{BB962C8B-B14F-4D97-AF65-F5344CB8AC3E}">
        <p14:creationId xmlns:p14="http://schemas.microsoft.com/office/powerpoint/2010/main" val="389041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51054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6531429" y="664745"/>
            <a:ext cx="5089071" cy="1621619"/>
          </a:xfrm>
        </p:spPr>
        <p:txBody>
          <a:bodyPr/>
          <a:lstStyle>
            <a:lvl1pPr>
              <a:defRPr sz="3600" spc="0"/>
            </a:lvl1pPr>
          </a:lstStyle>
          <a:p>
            <a:r>
              <a:rPr lang="en-US"/>
              <a:t>Click to edit Master title style</a:t>
            </a:r>
          </a:p>
        </p:txBody>
      </p:sp>
      <p:sp>
        <p:nvSpPr>
          <p:cNvPr id="7" name="Content Placeholder 2"/>
          <p:cNvSpPr>
            <a:spLocks noGrp="1"/>
          </p:cNvSpPr>
          <p:nvPr>
            <p:ph idx="1"/>
          </p:nvPr>
        </p:nvSpPr>
        <p:spPr>
          <a:xfrm>
            <a:off x="6531429" y="2526750"/>
            <a:ext cx="5089071" cy="3670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1FFD6733-7C2F-E9EA-7F8E-A5CEB61B46DE}"/>
              </a:ext>
            </a:extLst>
          </p:cNvPr>
          <p:cNvSpPr>
            <a:spLocks noGrp="1"/>
          </p:cNvSpPr>
          <p:nvPr>
            <p:ph type="sldNum" sz="quarter" idx="12"/>
          </p:nvPr>
        </p:nvSpPr>
        <p:spPr/>
        <p:txBody>
          <a:bodyPr/>
          <a:lstStyle>
            <a:lvl1pPr>
              <a:defRPr/>
            </a:lvl1pPr>
          </a:lstStyle>
          <a:p>
            <a:pPr>
              <a:defRPr/>
            </a:pPr>
            <a:fld id="{13E9330F-D211-4E2E-950F-36C9F6D7E7EE}" type="slidenum">
              <a:rPr lang="en-US"/>
              <a:pPr>
                <a:defRPr/>
              </a:pPr>
              <a:t>‹#›</a:t>
            </a:fld>
            <a:endParaRPr lang="en-US"/>
          </a:p>
        </p:txBody>
      </p:sp>
    </p:spTree>
    <p:extLst>
      <p:ext uri="{BB962C8B-B14F-4D97-AF65-F5344CB8AC3E}">
        <p14:creationId xmlns:p14="http://schemas.microsoft.com/office/powerpoint/2010/main" val="2344484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0"/>
            <a:ext cx="1120140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3715470"/>
            <a:ext cx="4229100" cy="1621619"/>
          </a:xfrm>
        </p:spPr>
        <p:txBody>
          <a:bodyPr/>
          <a:lstStyle>
            <a:lvl1pPr>
              <a:defRPr sz="3600"/>
            </a:lvl1pPr>
          </a:lstStyle>
          <a:p>
            <a:r>
              <a:rPr lang="en-US"/>
              <a:t>Click to edit Master title style</a:t>
            </a:r>
          </a:p>
        </p:txBody>
      </p:sp>
      <p:sp>
        <p:nvSpPr>
          <p:cNvPr id="6" name="Content Placeholder 2"/>
          <p:cNvSpPr>
            <a:spLocks noGrp="1"/>
          </p:cNvSpPr>
          <p:nvPr>
            <p:ph idx="1"/>
          </p:nvPr>
        </p:nvSpPr>
        <p:spPr>
          <a:xfrm>
            <a:off x="6380480" y="3715470"/>
            <a:ext cx="5240020" cy="2930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6FE3998C-B222-8F23-AD42-6E6D18E60483}"/>
              </a:ext>
            </a:extLst>
          </p:cNvPr>
          <p:cNvSpPr>
            <a:spLocks noGrp="1"/>
          </p:cNvSpPr>
          <p:nvPr>
            <p:ph type="sldNum" sz="quarter" idx="12"/>
          </p:nvPr>
        </p:nvSpPr>
        <p:spPr/>
        <p:txBody>
          <a:bodyPr/>
          <a:lstStyle>
            <a:lvl1pPr>
              <a:defRPr/>
            </a:lvl1pPr>
          </a:lstStyle>
          <a:p>
            <a:pPr>
              <a:defRPr/>
            </a:pPr>
            <a:fld id="{5C05C4B0-156E-403E-A40F-A9576DFD665B}" type="slidenum">
              <a:rPr lang="en-US"/>
              <a:pPr>
                <a:defRPr/>
              </a:pPr>
              <a:t>‹#›</a:t>
            </a:fld>
            <a:endParaRPr lang="en-US"/>
          </a:p>
        </p:txBody>
      </p:sp>
    </p:spTree>
    <p:extLst>
      <p:ext uri="{BB962C8B-B14F-4D97-AF65-F5344CB8AC3E}">
        <p14:creationId xmlns:p14="http://schemas.microsoft.com/office/powerpoint/2010/main" val="987895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866900" y="3429000"/>
            <a:ext cx="10325101" cy="3429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91324"/>
            <a:ext cx="4229100" cy="1621619"/>
          </a:xfrm>
        </p:spPr>
        <p:txBody>
          <a:bodyPr/>
          <a:lstStyle>
            <a:lvl1pPr>
              <a:defRPr sz="3600"/>
            </a:lvl1pPr>
          </a:lstStyle>
          <a:p>
            <a:r>
              <a:rPr lang="en-US"/>
              <a:t>Click to edit Master title style</a:t>
            </a:r>
          </a:p>
        </p:txBody>
      </p:sp>
      <p:sp>
        <p:nvSpPr>
          <p:cNvPr id="6" name="Content Placeholder 2"/>
          <p:cNvSpPr>
            <a:spLocks noGrp="1"/>
          </p:cNvSpPr>
          <p:nvPr>
            <p:ph idx="1"/>
          </p:nvPr>
        </p:nvSpPr>
        <p:spPr>
          <a:xfrm>
            <a:off x="6380480" y="691325"/>
            <a:ext cx="5240020" cy="228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10FD1B0C-6F73-ADB8-B1A7-FA817F13E8DD}"/>
              </a:ext>
            </a:extLst>
          </p:cNvPr>
          <p:cNvSpPr>
            <a:spLocks noGrp="1"/>
          </p:cNvSpPr>
          <p:nvPr>
            <p:ph type="sldNum" sz="quarter" idx="12"/>
          </p:nvPr>
        </p:nvSpPr>
        <p:spPr/>
        <p:txBody>
          <a:bodyPr/>
          <a:lstStyle>
            <a:lvl1pPr>
              <a:defRPr/>
            </a:lvl1pPr>
          </a:lstStyle>
          <a:p>
            <a:pPr>
              <a:defRPr/>
            </a:pPr>
            <a:fld id="{3FE4B2B0-0DC4-4E0E-851D-BC80B256DDAB}" type="slidenum">
              <a:rPr lang="en-US"/>
              <a:pPr>
                <a:defRPr/>
              </a:pPr>
              <a:t>‹#›</a:t>
            </a:fld>
            <a:endParaRPr lang="en-US"/>
          </a:p>
        </p:txBody>
      </p:sp>
    </p:spTree>
    <p:extLst>
      <p:ext uri="{BB962C8B-B14F-4D97-AF65-F5344CB8AC3E}">
        <p14:creationId xmlns:p14="http://schemas.microsoft.com/office/powerpoint/2010/main" val="147363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2" name="Номер слайда 21">
            <a:extLst>
              <a:ext uri="{FF2B5EF4-FFF2-40B4-BE49-F238E27FC236}">
                <a16:creationId xmlns:a16="http://schemas.microsoft.com/office/drawing/2014/main" id="{40409DEB-6954-04F8-79FF-483C747134D2}"/>
              </a:ext>
            </a:extLst>
          </p:cNvPr>
          <p:cNvSpPr txBox="1">
            <a:spLocks/>
          </p:cNvSpPr>
          <p:nvPr userDrawn="1"/>
        </p:nvSpPr>
        <p:spPr>
          <a:xfrm>
            <a:off x="388273" y="6571277"/>
            <a:ext cx="513735" cy="227164"/>
          </a:xfrm>
          <a:prstGeom prst="rect">
            <a:avLst/>
          </a:prstGeom>
          <a:noFill/>
        </p:spPr>
        <p:txBody>
          <a:bodyPr lIns="0" tIns="0" rIns="0" bIns="0" anchor="ctr"/>
          <a:lstStyle>
            <a:defPPr>
              <a:defRPr lang="en-US"/>
            </a:defPPr>
            <a:lvl1pPr marL="0" algn="ctr" defTabSz="914330" rtl="0" eaLnBrk="1" latinLnBrk="0" hangingPunct="1">
              <a:defRPr sz="1000" b="0" i="0" kern="1200">
                <a:solidFill>
                  <a:schemeClr val="tx1">
                    <a:alpha val="70000"/>
                  </a:schemeClr>
                </a:solidFill>
                <a:latin typeface="Montserrat Medium" charset="0"/>
                <a:ea typeface="Montserrat Medium" charset="0"/>
                <a:cs typeface="Montserrat Medium" charset="0"/>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9B78D151-DC75-41E3-AE01-848B3558F8C7}" type="slidenum">
              <a:rPr lang="en-US" smtClean="0"/>
              <a:pPr fontAlgn="auto">
                <a:spcBef>
                  <a:spcPts val="0"/>
                </a:spcBef>
                <a:spcAft>
                  <a:spcPts val="0"/>
                </a:spcAft>
                <a:defRPr/>
              </a:pPr>
              <a:t>‹#›</a:t>
            </a:fld>
            <a:endParaRPr lang="en-US"/>
          </a:p>
        </p:txBody>
      </p:sp>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899" y="4246128"/>
            <a:ext cx="8046357" cy="2438731"/>
          </a:xfrm>
        </p:spPr>
        <p:txBody>
          <a:bodyPr/>
          <a:lstStyle>
            <a:lvl1pPr>
              <a:defRPr sz="5400"/>
            </a:lvl1pPr>
          </a:lstStyle>
          <a:p>
            <a:r>
              <a:rPr lang="en-US"/>
              <a:t>Click to edit Master title style</a:t>
            </a:r>
          </a:p>
        </p:txBody>
      </p:sp>
      <p:sp>
        <p:nvSpPr>
          <p:cNvPr id="3" name="Slide Number Placeholder 2">
            <a:extLst>
              <a:ext uri="{FF2B5EF4-FFF2-40B4-BE49-F238E27FC236}">
                <a16:creationId xmlns:a16="http://schemas.microsoft.com/office/drawing/2014/main" id="{06F4071B-27FC-87EA-B5D5-DB2BABFFFC62}"/>
              </a:ext>
            </a:extLst>
          </p:cNvPr>
          <p:cNvSpPr>
            <a:spLocks noGrp="1"/>
          </p:cNvSpPr>
          <p:nvPr>
            <p:ph type="sldNum" sz="quarter" idx="12"/>
          </p:nvPr>
        </p:nvSpPr>
        <p:spPr/>
        <p:txBody>
          <a:bodyPr/>
          <a:lstStyle>
            <a:lvl1pPr>
              <a:defRPr/>
            </a:lvl1pPr>
          </a:lstStyle>
          <a:p>
            <a:pPr>
              <a:defRPr/>
            </a:pPr>
            <a:fld id="{D99FDC72-8D6B-424D-9AFA-1ED1CA3CBF6C}" type="slidenum">
              <a:rPr lang="en-US"/>
              <a:pPr>
                <a:defRPr/>
              </a:pPr>
              <a:t>‹#›</a:t>
            </a:fld>
            <a:endParaRPr lang="en-US"/>
          </a:p>
        </p:txBody>
      </p:sp>
    </p:spTree>
    <p:extLst>
      <p:ext uri="{BB962C8B-B14F-4D97-AF65-F5344CB8AC3E}">
        <p14:creationId xmlns:p14="http://schemas.microsoft.com/office/powerpoint/2010/main" val="1409192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0"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11" name="Picture Placeholder 4"/>
          <p:cNvSpPr>
            <a:spLocks noGrp="1"/>
          </p:cNvSpPr>
          <p:nvPr>
            <p:ph type="pic" sz="quarter" idx="13"/>
          </p:nvPr>
        </p:nvSpPr>
        <p:spPr>
          <a:xfrm>
            <a:off x="3479701"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4"/>
          </p:nvPr>
        </p:nvSpPr>
        <p:spPr>
          <a:xfrm>
            <a:off x="5092502"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15"/>
          </p:nvPr>
        </p:nvSpPr>
        <p:spPr>
          <a:xfrm>
            <a:off x="6743700"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2" name="Picture Placeholder 4"/>
          <p:cNvSpPr>
            <a:spLocks noGrp="1"/>
          </p:cNvSpPr>
          <p:nvPr>
            <p:ph type="pic" sz="quarter" idx="24"/>
          </p:nvPr>
        </p:nvSpPr>
        <p:spPr>
          <a:xfrm>
            <a:off x="8394898"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3" name="Picture Placeholder 4"/>
          <p:cNvSpPr>
            <a:spLocks noGrp="1"/>
          </p:cNvSpPr>
          <p:nvPr>
            <p:ph type="pic" sz="quarter" idx="25"/>
          </p:nvPr>
        </p:nvSpPr>
        <p:spPr>
          <a:xfrm>
            <a:off x="10046096" y="190862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4" name="Picture Placeholder 4"/>
          <p:cNvSpPr>
            <a:spLocks noGrp="1"/>
          </p:cNvSpPr>
          <p:nvPr>
            <p:ph type="pic" sz="quarter" idx="26"/>
          </p:nvPr>
        </p:nvSpPr>
        <p:spPr>
          <a:xfrm>
            <a:off x="1866900"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5" name="Picture Placeholder 4"/>
          <p:cNvSpPr>
            <a:spLocks noGrp="1"/>
          </p:cNvSpPr>
          <p:nvPr>
            <p:ph type="pic" sz="quarter" idx="27"/>
          </p:nvPr>
        </p:nvSpPr>
        <p:spPr>
          <a:xfrm>
            <a:off x="3479701"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6" name="Picture Placeholder 4"/>
          <p:cNvSpPr>
            <a:spLocks noGrp="1"/>
          </p:cNvSpPr>
          <p:nvPr>
            <p:ph type="pic" sz="quarter" idx="28"/>
          </p:nvPr>
        </p:nvSpPr>
        <p:spPr>
          <a:xfrm>
            <a:off x="5092502"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7" name="Picture Placeholder 4"/>
          <p:cNvSpPr>
            <a:spLocks noGrp="1"/>
          </p:cNvSpPr>
          <p:nvPr>
            <p:ph type="pic" sz="quarter" idx="29"/>
          </p:nvPr>
        </p:nvSpPr>
        <p:spPr>
          <a:xfrm>
            <a:off x="6743700"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8" name="Picture Placeholder 4"/>
          <p:cNvSpPr>
            <a:spLocks noGrp="1"/>
          </p:cNvSpPr>
          <p:nvPr>
            <p:ph type="pic" sz="quarter" idx="30"/>
          </p:nvPr>
        </p:nvSpPr>
        <p:spPr>
          <a:xfrm>
            <a:off x="8394898"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9" name="Picture Placeholder 4"/>
          <p:cNvSpPr>
            <a:spLocks noGrp="1"/>
          </p:cNvSpPr>
          <p:nvPr>
            <p:ph type="pic" sz="quarter" idx="31"/>
          </p:nvPr>
        </p:nvSpPr>
        <p:spPr>
          <a:xfrm>
            <a:off x="10046096" y="296526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0" name="Picture Placeholder 4"/>
          <p:cNvSpPr>
            <a:spLocks noGrp="1"/>
          </p:cNvSpPr>
          <p:nvPr>
            <p:ph type="pic" sz="quarter" idx="32"/>
          </p:nvPr>
        </p:nvSpPr>
        <p:spPr>
          <a:xfrm>
            <a:off x="1866900"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1" name="Picture Placeholder 4"/>
          <p:cNvSpPr>
            <a:spLocks noGrp="1"/>
          </p:cNvSpPr>
          <p:nvPr>
            <p:ph type="pic" sz="quarter" idx="33"/>
          </p:nvPr>
        </p:nvSpPr>
        <p:spPr>
          <a:xfrm>
            <a:off x="3479701"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2" name="Picture Placeholder 4"/>
          <p:cNvSpPr>
            <a:spLocks noGrp="1"/>
          </p:cNvSpPr>
          <p:nvPr>
            <p:ph type="pic" sz="quarter" idx="34"/>
          </p:nvPr>
        </p:nvSpPr>
        <p:spPr>
          <a:xfrm>
            <a:off x="5092502"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3" name="Picture Placeholder 4"/>
          <p:cNvSpPr>
            <a:spLocks noGrp="1"/>
          </p:cNvSpPr>
          <p:nvPr>
            <p:ph type="pic" sz="quarter" idx="35"/>
          </p:nvPr>
        </p:nvSpPr>
        <p:spPr>
          <a:xfrm>
            <a:off x="6743700"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4" name="Picture Placeholder 4"/>
          <p:cNvSpPr>
            <a:spLocks noGrp="1"/>
          </p:cNvSpPr>
          <p:nvPr>
            <p:ph type="pic" sz="quarter" idx="36"/>
          </p:nvPr>
        </p:nvSpPr>
        <p:spPr>
          <a:xfrm>
            <a:off x="8394898"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5" name="Picture Placeholder 4"/>
          <p:cNvSpPr>
            <a:spLocks noGrp="1"/>
          </p:cNvSpPr>
          <p:nvPr>
            <p:ph type="pic" sz="quarter" idx="37"/>
          </p:nvPr>
        </p:nvSpPr>
        <p:spPr>
          <a:xfrm>
            <a:off x="10046096" y="402190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6" name="Picture Placeholder 4"/>
          <p:cNvSpPr>
            <a:spLocks noGrp="1"/>
          </p:cNvSpPr>
          <p:nvPr>
            <p:ph type="pic" sz="quarter" idx="38"/>
          </p:nvPr>
        </p:nvSpPr>
        <p:spPr>
          <a:xfrm>
            <a:off x="1866900"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7" name="Picture Placeholder 4"/>
          <p:cNvSpPr>
            <a:spLocks noGrp="1"/>
          </p:cNvSpPr>
          <p:nvPr>
            <p:ph type="pic" sz="quarter" idx="39"/>
          </p:nvPr>
        </p:nvSpPr>
        <p:spPr>
          <a:xfrm>
            <a:off x="3479701"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8" name="Picture Placeholder 4"/>
          <p:cNvSpPr>
            <a:spLocks noGrp="1"/>
          </p:cNvSpPr>
          <p:nvPr>
            <p:ph type="pic" sz="quarter" idx="40"/>
          </p:nvPr>
        </p:nvSpPr>
        <p:spPr>
          <a:xfrm>
            <a:off x="5092502"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9" name="Picture Placeholder 4"/>
          <p:cNvSpPr>
            <a:spLocks noGrp="1"/>
          </p:cNvSpPr>
          <p:nvPr>
            <p:ph type="pic" sz="quarter" idx="41"/>
          </p:nvPr>
        </p:nvSpPr>
        <p:spPr>
          <a:xfrm>
            <a:off x="6743700"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0" name="Picture Placeholder 4"/>
          <p:cNvSpPr>
            <a:spLocks noGrp="1"/>
          </p:cNvSpPr>
          <p:nvPr>
            <p:ph type="pic" sz="quarter" idx="42"/>
          </p:nvPr>
        </p:nvSpPr>
        <p:spPr>
          <a:xfrm>
            <a:off x="8394898"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1" name="Picture Placeholder 4"/>
          <p:cNvSpPr>
            <a:spLocks noGrp="1"/>
          </p:cNvSpPr>
          <p:nvPr>
            <p:ph type="pic" sz="quarter" idx="43"/>
          </p:nvPr>
        </p:nvSpPr>
        <p:spPr>
          <a:xfrm>
            <a:off x="10046096" y="5078547"/>
            <a:ext cx="1425919" cy="91585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0A1D36A0-ADCD-B98E-2BFD-7F6E05BB084C}"/>
              </a:ext>
            </a:extLst>
          </p:cNvPr>
          <p:cNvSpPr>
            <a:spLocks noGrp="1"/>
          </p:cNvSpPr>
          <p:nvPr>
            <p:ph type="sldNum" sz="quarter" idx="44"/>
          </p:nvPr>
        </p:nvSpPr>
        <p:spPr/>
        <p:txBody>
          <a:bodyPr/>
          <a:lstStyle>
            <a:lvl1pPr>
              <a:defRPr/>
            </a:lvl1pPr>
          </a:lstStyle>
          <a:p>
            <a:pPr>
              <a:defRPr/>
            </a:pPr>
            <a:fld id="{099C1DDC-6E44-4556-B89C-14D3668BD7AD}" type="slidenum">
              <a:rPr lang="en-US"/>
              <a:pPr>
                <a:defRPr/>
              </a:pPr>
              <a:t>‹#›</a:t>
            </a:fld>
            <a:endParaRPr lang="en-US"/>
          </a:p>
        </p:txBody>
      </p:sp>
    </p:spTree>
    <p:extLst>
      <p:ext uri="{BB962C8B-B14F-4D97-AF65-F5344CB8AC3E}">
        <p14:creationId xmlns:p14="http://schemas.microsoft.com/office/powerpoint/2010/main" val="2639634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5" name="Picture Placeholder 4"/>
          <p:cNvSpPr>
            <a:spLocks noGrp="1"/>
          </p:cNvSpPr>
          <p:nvPr>
            <p:ph type="pic" sz="quarter" idx="12"/>
          </p:nvPr>
        </p:nvSpPr>
        <p:spPr>
          <a:xfrm>
            <a:off x="186690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Title 4"/>
          <p:cNvSpPr>
            <a:spLocks noGrp="1"/>
          </p:cNvSpPr>
          <p:nvPr>
            <p:ph type="title"/>
          </p:nvPr>
        </p:nvSpPr>
        <p:spPr>
          <a:xfrm>
            <a:off x="1866900" y="671005"/>
            <a:ext cx="9753600" cy="710756"/>
          </a:xfrm>
        </p:spPr>
        <p:txBody>
          <a:bodyPr/>
          <a:lstStyle>
            <a:lvl1pPr>
              <a:defRPr sz="3600"/>
            </a:lvl1pPr>
          </a:lstStyle>
          <a:p>
            <a:r>
              <a:rPr lang="en-US"/>
              <a:t>Click to edit Master title style</a:t>
            </a:r>
          </a:p>
        </p:txBody>
      </p:sp>
      <p:sp>
        <p:nvSpPr>
          <p:cNvPr id="42" name="Picture Placeholder 4"/>
          <p:cNvSpPr>
            <a:spLocks noGrp="1"/>
          </p:cNvSpPr>
          <p:nvPr>
            <p:ph type="pic" sz="quarter" idx="13"/>
          </p:nvPr>
        </p:nvSpPr>
        <p:spPr>
          <a:xfrm>
            <a:off x="186690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3" name="Picture Placeholder 4"/>
          <p:cNvSpPr>
            <a:spLocks noGrp="1"/>
          </p:cNvSpPr>
          <p:nvPr>
            <p:ph type="pic" sz="quarter" idx="14"/>
          </p:nvPr>
        </p:nvSpPr>
        <p:spPr>
          <a:xfrm>
            <a:off x="186690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4" name="Picture Placeholder 4"/>
          <p:cNvSpPr>
            <a:spLocks noGrp="1"/>
          </p:cNvSpPr>
          <p:nvPr>
            <p:ph type="pic" sz="quarter" idx="15"/>
          </p:nvPr>
        </p:nvSpPr>
        <p:spPr>
          <a:xfrm>
            <a:off x="439674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5" name="Picture Placeholder 4"/>
          <p:cNvSpPr>
            <a:spLocks noGrp="1"/>
          </p:cNvSpPr>
          <p:nvPr>
            <p:ph type="pic" sz="quarter" idx="16"/>
          </p:nvPr>
        </p:nvSpPr>
        <p:spPr>
          <a:xfrm>
            <a:off x="692658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6" name="Picture Placeholder 4"/>
          <p:cNvSpPr>
            <a:spLocks noGrp="1"/>
          </p:cNvSpPr>
          <p:nvPr>
            <p:ph type="pic" sz="quarter" idx="17"/>
          </p:nvPr>
        </p:nvSpPr>
        <p:spPr>
          <a:xfrm>
            <a:off x="9456420" y="163896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7" name="Picture Placeholder 4"/>
          <p:cNvSpPr>
            <a:spLocks noGrp="1"/>
          </p:cNvSpPr>
          <p:nvPr>
            <p:ph type="pic" sz="quarter" idx="18"/>
          </p:nvPr>
        </p:nvSpPr>
        <p:spPr>
          <a:xfrm>
            <a:off x="439674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8" name="Picture Placeholder 4"/>
          <p:cNvSpPr>
            <a:spLocks noGrp="1"/>
          </p:cNvSpPr>
          <p:nvPr>
            <p:ph type="pic" sz="quarter" idx="19"/>
          </p:nvPr>
        </p:nvSpPr>
        <p:spPr>
          <a:xfrm>
            <a:off x="692658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49" name="Picture Placeholder 4"/>
          <p:cNvSpPr>
            <a:spLocks noGrp="1"/>
          </p:cNvSpPr>
          <p:nvPr>
            <p:ph type="pic" sz="quarter" idx="20"/>
          </p:nvPr>
        </p:nvSpPr>
        <p:spPr>
          <a:xfrm>
            <a:off x="9456420" y="332552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0" name="Picture Placeholder 4"/>
          <p:cNvSpPr>
            <a:spLocks noGrp="1"/>
          </p:cNvSpPr>
          <p:nvPr>
            <p:ph type="pic" sz="quarter" idx="21"/>
          </p:nvPr>
        </p:nvSpPr>
        <p:spPr>
          <a:xfrm>
            <a:off x="439674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1" name="Picture Placeholder 4"/>
          <p:cNvSpPr>
            <a:spLocks noGrp="1"/>
          </p:cNvSpPr>
          <p:nvPr>
            <p:ph type="pic" sz="quarter" idx="22"/>
          </p:nvPr>
        </p:nvSpPr>
        <p:spPr>
          <a:xfrm>
            <a:off x="692658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52" name="Picture Placeholder 4"/>
          <p:cNvSpPr>
            <a:spLocks noGrp="1"/>
          </p:cNvSpPr>
          <p:nvPr>
            <p:ph type="pic" sz="quarter" idx="23"/>
          </p:nvPr>
        </p:nvSpPr>
        <p:spPr>
          <a:xfrm>
            <a:off x="9456420" y="5012086"/>
            <a:ext cx="2367114" cy="152037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A7DEB543-4852-ED46-5FA7-95924444763D}"/>
              </a:ext>
            </a:extLst>
          </p:cNvPr>
          <p:cNvSpPr>
            <a:spLocks noGrp="1"/>
          </p:cNvSpPr>
          <p:nvPr>
            <p:ph type="sldNum" sz="quarter" idx="24"/>
          </p:nvPr>
        </p:nvSpPr>
        <p:spPr/>
        <p:txBody>
          <a:bodyPr/>
          <a:lstStyle>
            <a:lvl1pPr>
              <a:defRPr/>
            </a:lvl1pPr>
          </a:lstStyle>
          <a:p>
            <a:pPr>
              <a:defRPr/>
            </a:pPr>
            <a:fld id="{9AEC9763-432A-4A28-9B03-0B1DEDAE69C3}" type="slidenum">
              <a:rPr lang="en-US"/>
              <a:pPr>
                <a:defRPr/>
              </a:pPr>
              <a:t>‹#›</a:t>
            </a:fld>
            <a:endParaRPr lang="en-US"/>
          </a:p>
        </p:txBody>
      </p:sp>
    </p:spTree>
    <p:extLst>
      <p:ext uri="{BB962C8B-B14F-4D97-AF65-F5344CB8AC3E}">
        <p14:creationId xmlns:p14="http://schemas.microsoft.com/office/powerpoint/2010/main" val="3322297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5" name="Picture Placeholder 4"/>
          <p:cNvSpPr>
            <a:spLocks noGrp="1"/>
          </p:cNvSpPr>
          <p:nvPr>
            <p:ph type="pic" sz="quarter" idx="17"/>
          </p:nvPr>
        </p:nvSpPr>
        <p:spPr>
          <a:xfrm>
            <a:off x="1866900"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8"/>
          </p:nvPr>
        </p:nvSpPr>
        <p:spPr>
          <a:xfrm>
            <a:off x="5244737"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9"/>
          </p:nvPr>
        </p:nvSpPr>
        <p:spPr>
          <a:xfrm>
            <a:off x="8622575" y="1634553"/>
            <a:ext cx="2997925" cy="2997925"/>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745"/>
            <a:ext cx="9753600" cy="757655"/>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4844631"/>
            <a:ext cx="9753600" cy="18014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25AC0565-FCDC-DDCE-8D65-C4183621F32A}"/>
              </a:ext>
            </a:extLst>
          </p:cNvPr>
          <p:cNvSpPr>
            <a:spLocks noGrp="1"/>
          </p:cNvSpPr>
          <p:nvPr>
            <p:ph type="sldNum" sz="quarter" idx="20"/>
          </p:nvPr>
        </p:nvSpPr>
        <p:spPr/>
        <p:txBody>
          <a:bodyPr/>
          <a:lstStyle>
            <a:lvl1pPr>
              <a:defRPr/>
            </a:lvl1pPr>
          </a:lstStyle>
          <a:p>
            <a:pPr>
              <a:defRPr/>
            </a:pPr>
            <a:fld id="{6DEFC74C-D495-4E79-B635-468307686FBC}" type="slidenum">
              <a:rPr lang="en-US"/>
              <a:pPr>
                <a:defRPr/>
              </a:pPr>
              <a:t>‹#›</a:t>
            </a:fld>
            <a:endParaRPr lang="en-US"/>
          </a:p>
        </p:txBody>
      </p:sp>
    </p:spTree>
    <p:extLst>
      <p:ext uri="{BB962C8B-B14F-4D97-AF65-F5344CB8AC3E}">
        <p14:creationId xmlns:p14="http://schemas.microsoft.com/office/powerpoint/2010/main" val="335804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7086600" y="0"/>
            <a:ext cx="51054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Title 4"/>
          <p:cNvSpPr>
            <a:spLocks noGrp="1"/>
          </p:cNvSpPr>
          <p:nvPr>
            <p:ph type="title"/>
          </p:nvPr>
        </p:nvSpPr>
        <p:spPr>
          <a:xfrm>
            <a:off x="1866900" y="2618190"/>
            <a:ext cx="4229100" cy="1621619"/>
          </a:xfrm>
        </p:spPr>
        <p:txBody>
          <a:bodyPr/>
          <a:lstStyle>
            <a:lvl1pPr>
              <a:defRPr sz="3600"/>
            </a:lvl1pPr>
          </a:lstStyle>
          <a:p>
            <a:r>
              <a:rPr lang="en-US"/>
              <a:t>Click to edit Master title style</a:t>
            </a:r>
          </a:p>
        </p:txBody>
      </p:sp>
      <p:sp>
        <p:nvSpPr>
          <p:cNvPr id="2" name="Номер слайда 21">
            <a:extLst>
              <a:ext uri="{FF2B5EF4-FFF2-40B4-BE49-F238E27FC236}">
                <a16:creationId xmlns:a16="http://schemas.microsoft.com/office/drawing/2014/main" id="{6B03965F-939D-BFD3-BB53-60EB7D4C0253}"/>
              </a:ext>
            </a:extLst>
          </p:cNvPr>
          <p:cNvSpPr>
            <a:spLocks noGrp="1"/>
          </p:cNvSpPr>
          <p:nvPr>
            <p:ph type="sldNum" sz="quarter" idx="12"/>
          </p:nvPr>
        </p:nvSpPr>
        <p:spPr/>
        <p:txBody>
          <a:bodyPr/>
          <a:lstStyle>
            <a:lvl1pPr>
              <a:defRPr/>
            </a:lvl1pPr>
          </a:lstStyle>
          <a:p>
            <a:pPr>
              <a:defRPr/>
            </a:pPr>
            <a:fld id="{A654FE7E-1E05-4939-B925-818824310590}" type="slidenum">
              <a:rPr lang="en-US"/>
              <a:pPr>
                <a:defRPr/>
              </a:pPr>
              <a:t>‹#›</a:t>
            </a:fld>
            <a:endParaRPr lang="en-US"/>
          </a:p>
        </p:txBody>
      </p:sp>
    </p:spTree>
    <p:extLst>
      <p:ext uri="{BB962C8B-B14F-4D97-AF65-F5344CB8AC3E}">
        <p14:creationId xmlns:p14="http://schemas.microsoft.com/office/powerpoint/2010/main" val="13428857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8360AD7-96EF-9DE3-3837-6CE7AF22A238}"/>
              </a:ext>
            </a:extLst>
          </p:cNvPr>
          <p:cNvSpPr/>
          <p:nvPr userDrawn="1"/>
        </p:nvSpPr>
        <p:spPr>
          <a:xfrm>
            <a:off x="1449388" y="763588"/>
            <a:ext cx="2241550" cy="2241550"/>
          </a:xfrm>
          <a:prstGeom prst="ellips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5" name="Picture Placeholder 4"/>
          <p:cNvSpPr>
            <a:spLocks noGrp="1"/>
          </p:cNvSpPr>
          <p:nvPr>
            <p:ph type="pic" sz="quarter" idx="17"/>
          </p:nvPr>
        </p:nvSpPr>
        <p:spPr>
          <a:xfrm>
            <a:off x="1866901" y="1181100"/>
            <a:ext cx="1406070" cy="1406070"/>
          </a:xfrm>
          <a:prstGeom prst="ellipse">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3" name="Slide Number Placeholder 2">
            <a:extLst>
              <a:ext uri="{FF2B5EF4-FFF2-40B4-BE49-F238E27FC236}">
                <a16:creationId xmlns:a16="http://schemas.microsoft.com/office/drawing/2014/main" id="{34FD4B7E-6EDD-90F6-609F-415EFB48F4A7}"/>
              </a:ext>
            </a:extLst>
          </p:cNvPr>
          <p:cNvSpPr>
            <a:spLocks noGrp="1"/>
          </p:cNvSpPr>
          <p:nvPr>
            <p:ph type="sldNum" sz="quarter" idx="18"/>
          </p:nvPr>
        </p:nvSpPr>
        <p:spPr/>
        <p:txBody>
          <a:bodyPr/>
          <a:lstStyle>
            <a:lvl1pPr>
              <a:defRPr/>
            </a:lvl1pPr>
          </a:lstStyle>
          <a:p>
            <a:pPr>
              <a:defRPr/>
            </a:pPr>
            <a:fld id="{2CA35737-E9BD-4072-A9D5-D50FB9D780CC}" type="slidenum">
              <a:rPr lang="en-US"/>
              <a:pPr>
                <a:defRPr/>
              </a:pPr>
              <a:t>‹#›</a:t>
            </a:fld>
            <a:endParaRPr lang="en-US"/>
          </a:p>
        </p:txBody>
      </p:sp>
    </p:spTree>
    <p:extLst>
      <p:ext uri="{BB962C8B-B14F-4D97-AF65-F5344CB8AC3E}">
        <p14:creationId xmlns:p14="http://schemas.microsoft.com/office/powerpoint/2010/main" val="2126438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990600" y="0"/>
            <a:ext cx="11201400" cy="6857999"/>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266015F7-541B-A8F5-C4B6-6C590682BB9F}"/>
              </a:ext>
            </a:extLst>
          </p:cNvPr>
          <p:cNvSpPr>
            <a:spLocks noGrp="1"/>
          </p:cNvSpPr>
          <p:nvPr>
            <p:ph type="sldNum" sz="quarter" idx="12"/>
          </p:nvPr>
        </p:nvSpPr>
        <p:spPr/>
        <p:txBody>
          <a:bodyPr/>
          <a:lstStyle>
            <a:lvl1pPr>
              <a:defRPr/>
            </a:lvl1pPr>
          </a:lstStyle>
          <a:p>
            <a:pPr>
              <a:defRPr/>
            </a:pPr>
            <a:fld id="{09A84AA3-10E7-4C57-B9FA-6D68022DC532}" type="slidenum">
              <a:rPr lang="en-US"/>
              <a:pPr>
                <a:defRPr/>
              </a:pPr>
              <a:t>‹#›</a:t>
            </a:fld>
            <a:endParaRPr lang="en-US"/>
          </a:p>
        </p:txBody>
      </p:sp>
    </p:spTree>
    <p:extLst>
      <p:ext uri="{BB962C8B-B14F-4D97-AF65-F5344CB8AC3E}">
        <p14:creationId xmlns:p14="http://schemas.microsoft.com/office/powerpoint/2010/main" val="3249193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64745"/>
            <a:ext cx="7510780" cy="1621619"/>
          </a:xfrm>
        </p:spPr>
        <p:txBody>
          <a:bodyPr/>
          <a:lstStyle>
            <a:lvl1pPr>
              <a:defRPr sz="3600" spc="0"/>
            </a:lvl1pPr>
          </a:lstStyle>
          <a:p>
            <a:r>
              <a:rPr lang="en-US"/>
              <a:t>Click to edit Master title style</a:t>
            </a:r>
          </a:p>
        </p:txBody>
      </p:sp>
      <p:sp>
        <p:nvSpPr>
          <p:cNvPr id="10" name="Picture Placeholder 4"/>
          <p:cNvSpPr>
            <a:spLocks noGrp="1"/>
          </p:cNvSpPr>
          <p:nvPr>
            <p:ph type="pic" sz="quarter" idx="17"/>
          </p:nvPr>
        </p:nvSpPr>
        <p:spPr>
          <a:xfrm>
            <a:off x="186690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1" name="Picture Placeholder 4"/>
          <p:cNvSpPr>
            <a:spLocks noGrp="1"/>
          </p:cNvSpPr>
          <p:nvPr>
            <p:ph type="pic" sz="quarter" idx="18"/>
          </p:nvPr>
        </p:nvSpPr>
        <p:spPr>
          <a:xfrm>
            <a:off x="394335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9"/>
          </p:nvPr>
        </p:nvSpPr>
        <p:spPr>
          <a:xfrm>
            <a:off x="601980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20"/>
          </p:nvPr>
        </p:nvSpPr>
        <p:spPr>
          <a:xfrm>
            <a:off x="8096251"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21"/>
          </p:nvPr>
        </p:nvSpPr>
        <p:spPr>
          <a:xfrm>
            <a:off x="10172700" y="2770416"/>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5" name="Picture Placeholder 4"/>
          <p:cNvSpPr>
            <a:spLocks noGrp="1"/>
          </p:cNvSpPr>
          <p:nvPr>
            <p:ph type="pic" sz="quarter" idx="22"/>
          </p:nvPr>
        </p:nvSpPr>
        <p:spPr>
          <a:xfrm>
            <a:off x="186690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6" name="Picture Placeholder 4"/>
          <p:cNvSpPr>
            <a:spLocks noGrp="1"/>
          </p:cNvSpPr>
          <p:nvPr>
            <p:ph type="pic" sz="quarter" idx="23"/>
          </p:nvPr>
        </p:nvSpPr>
        <p:spPr>
          <a:xfrm>
            <a:off x="394335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7" name="Picture Placeholder 4"/>
          <p:cNvSpPr>
            <a:spLocks noGrp="1"/>
          </p:cNvSpPr>
          <p:nvPr>
            <p:ph type="pic" sz="quarter" idx="24"/>
          </p:nvPr>
        </p:nvSpPr>
        <p:spPr>
          <a:xfrm>
            <a:off x="601980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8" name="Picture Placeholder 4"/>
          <p:cNvSpPr>
            <a:spLocks noGrp="1"/>
          </p:cNvSpPr>
          <p:nvPr>
            <p:ph type="pic" sz="quarter" idx="25"/>
          </p:nvPr>
        </p:nvSpPr>
        <p:spPr>
          <a:xfrm>
            <a:off x="8096251"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9" name="Picture Placeholder 4"/>
          <p:cNvSpPr>
            <a:spLocks noGrp="1"/>
          </p:cNvSpPr>
          <p:nvPr>
            <p:ph type="pic" sz="quarter" idx="26"/>
          </p:nvPr>
        </p:nvSpPr>
        <p:spPr>
          <a:xfrm>
            <a:off x="10172700" y="4838700"/>
            <a:ext cx="2019300" cy="20193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F79B2D00-CA9A-D94C-8BAE-A7B2619DEBD2}"/>
              </a:ext>
            </a:extLst>
          </p:cNvPr>
          <p:cNvSpPr>
            <a:spLocks noGrp="1"/>
          </p:cNvSpPr>
          <p:nvPr>
            <p:ph type="sldNum" sz="quarter" idx="27"/>
          </p:nvPr>
        </p:nvSpPr>
        <p:spPr/>
        <p:txBody>
          <a:bodyPr/>
          <a:lstStyle>
            <a:lvl1pPr>
              <a:defRPr/>
            </a:lvl1pPr>
          </a:lstStyle>
          <a:p>
            <a:pPr>
              <a:defRPr/>
            </a:pPr>
            <a:fld id="{2436AF97-2F07-4177-A465-65B9F027208F}" type="slidenum">
              <a:rPr lang="en-US"/>
              <a:pPr>
                <a:defRPr/>
              </a:pPr>
              <a:t>‹#›</a:t>
            </a:fld>
            <a:endParaRPr lang="en-US"/>
          </a:p>
        </p:txBody>
      </p:sp>
    </p:spTree>
    <p:extLst>
      <p:ext uri="{BB962C8B-B14F-4D97-AF65-F5344CB8AC3E}">
        <p14:creationId xmlns:p14="http://schemas.microsoft.com/office/powerpoint/2010/main" val="20548898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54585"/>
            <a:ext cx="5935980" cy="1621619"/>
          </a:xfrm>
        </p:spPr>
        <p:txBody>
          <a:bodyPr/>
          <a:lstStyle>
            <a:lvl1pPr>
              <a:defRPr sz="3600" spc="0"/>
            </a:lvl1pPr>
          </a:lstStyle>
          <a:p>
            <a:r>
              <a:rPr lang="en-US"/>
              <a:t>Click to edit Master title style</a:t>
            </a:r>
          </a:p>
        </p:txBody>
      </p:sp>
      <p:sp>
        <p:nvSpPr>
          <p:cNvPr id="10" name="Picture Placeholder 4"/>
          <p:cNvSpPr>
            <a:spLocks noGrp="1"/>
          </p:cNvSpPr>
          <p:nvPr>
            <p:ph type="pic" sz="quarter" idx="17"/>
          </p:nvPr>
        </p:nvSpPr>
        <p:spPr>
          <a:xfrm>
            <a:off x="186690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1" name="Picture Placeholder 4"/>
          <p:cNvSpPr>
            <a:spLocks noGrp="1"/>
          </p:cNvSpPr>
          <p:nvPr>
            <p:ph type="pic" sz="quarter" idx="18"/>
          </p:nvPr>
        </p:nvSpPr>
        <p:spPr>
          <a:xfrm>
            <a:off x="394335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2" name="Picture Placeholder 4"/>
          <p:cNvSpPr>
            <a:spLocks noGrp="1"/>
          </p:cNvSpPr>
          <p:nvPr>
            <p:ph type="pic" sz="quarter" idx="19"/>
          </p:nvPr>
        </p:nvSpPr>
        <p:spPr>
          <a:xfrm>
            <a:off x="601980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3" name="Picture Placeholder 4"/>
          <p:cNvSpPr>
            <a:spLocks noGrp="1"/>
          </p:cNvSpPr>
          <p:nvPr>
            <p:ph type="pic" sz="quarter" idx="20"/>
          </p:nvPr>
        </p:nvSpPr>
        <p:spPr>
          <a:xfrm>
            <a:off x="8096251"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14" name="Picture Placeholder 4"/>
          <p:cNvSpPr>
            <a:spLocks noGrp="1"/>
          </p:cNvSpPr>
          <p:nvPr>
            <p:ph type="pic" sz="quarter" idx="21"/>
          </p:nvPr>
        </p:nvSpPr>
        <p:spPr>
          <a:xfrm>
            <a:off x="10172700" y="2770416"/>
            <a:ext cx="2019300" cy="4087584"/>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4EF9228D-D539-DE7A-FABB-DF7E731F2C7D}"/>
              </a:ext>
            </a:extLst>
          </p:cNvPr>
          <p:cNvSpPr>
            <a:spLocks noGrp="1"/>
          </p:cNvSpPr>
          <p:nvPr>
            <p:ph type="sldNum" sz="quarter" idx="22"/>
          </p:nvPr>
        </p:nvSpPr>
        <p:spPr/>
        <p:txBody>
          <a:bodyPr/>
          <a:lstStyle>
            <a:lvl1pPr>
              <a:defRPr/>
            </a:lvl1pPr>
          </a:lstStyle>
          <a:p>
            <a:pPr>
              <a:defRPr/>
            </a:pPr>
            <a:fld id="{18F127F9-2464-43CB-88C7-92B935ACAE77}" type="slidenum">
              <a:rPr lang="en-US"/>
              <a:pPr>
                <a:defRPr/>
              </a:pPr>
              <a:t>‹#›</a:t>
            </a:fld>
            <a:endParaRPr lang="en-US"/>
          </a:p>
        </p:txBody>
      </p:sp>
    </p:spTree>
    <p:extLst>
      <p:ext uri="{BB962C8B-B14F-4D97-AF65-F5344CB8AC3E}">
        <p14:creationId xmlns:p14="http://schemas.microsoft.com/office/powerpoint/2010/main" val="23187320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5085B-CE2B-B1FA-A1BB-1B0DAA0A24A6}"/>
              </a:ext>
            </a:extLst>
          </p:cNvPr>
          <p:cNvSpPr>
            <a:spLocks noGrp="1"/>
          </p:cNvSpPr>
          <p:nvPr>
            <p:ph type="dt" sz="half" idx="10"/>
          </p:nvPr>
        </p:nvSpPr>
        <p:spPr>
          <a:xfrm>
            <a:off x="0" y="0"/>
            <a:ext cx="0" cy="0"/>
          </a:xfrm>
        </p:spPr>
        <p:txBody>
          <a:bodyPr/>
          <a:lstStyle>
            <a:lvl1pPr>
              <a:defRPr/>
            </a:lvl1pPr>
          </a:lstStyle>
          <a:p>
            <a:pPr>
              <a:defRPr/>
            </a:pPr>
            <a:fld id="{A3B65A0F-2A63-4D27-98DB-262C10B97ED7}" type="datetime2">
              <a:rPr lang="en-US"/>
              <a:pPr>
                <a:defRPr/>
              </a:pPr>
              <a:t>Wednesday, March 13, 2024</a:t>
            </a:fld>
            <a:endParaRPr lang="en-US"/>
          </a:p>
        </p:txBody>
      </p:sp>
      <p:sp>
        <p:nvSpPr>
          <p:cNvPr id="5" name="Footer Placeholder 4">
            <a:extLst>
              <a:ext uri="{FF2B5EF4-FFF2-40B4-BE49-F238E27FC236}">
                <a16:creationId xmlns:a16="http://schemas.microsoft.com/office/drawing/2014/main" id="{AE6DB165-A4C4-D13B-F374-7C3AA5AFBDB7}"/>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246DDD-E1C8-9B9B-0E89-4CA57451D65F}"/>
              </a:ext>
            </a:extLst>
          </p:cNvPr>
          <p:cNvSpPr>
            <a:spLocks noGrp="1"/>
          </p:cNvSpPr>
          <p:nvPr>
            <p:ph type="sldNum" sz="quarter" idx="12"/>
          </p:nvPr>
        </p:nvSpPr>
        <p:spPr/>
        <p:txBody>
          <a:bodyPr/>
          <a:lstStyle>
            <a:lvl1pPr>
              <a:defRPr/>
            </a:lvl1pPr>
          </a:lstStyle>
          <a:p>
            <a:pPr>
              <a:defRPr/>
            </a:pPr>
            <a:fld id="{C083B62B-A7B9-4FDF-B7F9-F1895AEA2DA7}" type="slidenum">
              <a:rPr lang="en-US"/>
              <a:pPr>
                <a:defRPr/>
              </a:pPr>
              <a:t>‹#›</a:t>
            </a:fld>
            <a:endParaRPr lang="en-US"/>
          </a:p>
        </p:txBody>
      </p:sp>
    </p:spTree>
    <p:extLst>
      <p:ext uri="{BB962C8B-B14F-4D97-AF65-F5344CB8AC3E}">
        <p14:creationId xmlns:p14="http://schemas.microsoft.com/office/powerpoint/2010/main" val="297213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2618190"/>
            <a:ext cx="4747260" cy="1621619"/>
          </a:xfrm>
        </p:spPr>
        <p:txBody>
          <a:bodyPr/>
          <a:lstStyle>
            <a:lvl1pPr>
              <a:defRPr sz="3600" spc="0"/>
            </a:lvl1pPr>
          </a:lstStyle>
          <a:p>
            <a:r>
              <a:rPr lang="en-US"/>
              <a:t>Click to edit Master title style</a:t>
            </a:r>
          </a:p>
        </p:txBody>
      </p:sp>
      <p:sp>
        <p:nvSpPr>
          <p:cNvPr id="2" name="Номер слайда 21">
            <a:extLst>
              <a:ext uri="{FF2B5EF4-FFF2-40B4-BE49-F238E27FC236}">
                <a16:creationId xmlns:a16="http://schemas.microsoft.com/office/drawing/2014/main" id="{4317222A-07D7-BAFB-3C18-851190DF2B6D}"/>
              </a:ext>
            </a:extLst>
          </p:cNvPr>
          <p:cNvSpPr>
            <a:spLocks noGrp="1"/>
          </p:cNvSpPr>
          <p:nvPr>
            <p:ph type="sldNum" sz="quarter" idx="10"/>
          </p:nvPr>
        </p:nvSpPr>
        <p:spPr/>
        <p:txBody>
          <a:bodyPr/>
          <a:lstStyle>
            <a:lvl1pPr>
              <a:defRPr/>
            </a:lvl1pPr>
          </a:lstStyle>
          <a:p>
            <a:pPr>
              <a:defRPr/>
            </a:pPr>
            <a:fld id="{2BA8C53D-0FBA-4099-9669-94A851024695}" type="slidenum">
              <a:rPr lang="en-US"/>
              <a:pPr>
                <a:defRPr/>
              </a:pPr>
              <a:t>‹#›</a:t>
            </a:fld>
            <a:endParaRPr lang="en-US"/>
          </a:p>
        </p:txBody>
      </p:sp>
    </p:spTree>
    <p:extLst>
      <p:ext uri="{BB962C8B-B14F-4D97-AF65-F5344CB8AC3E}">
        <p14:creationId xmlns:p14="http://schemas.microsoft.com/office/powerpoint/2010/main" val="202895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996124"/>
            <a:ext cx="4229100" cy="1621619"/>
          </a:xfrm>
        </p:spPr>
        <p:txBody>
          <a:bodyPr/>
          <a:lstStyle>
            <a:lvl1pPr>
              <a:defRPr sz="3600" spc="0"/>
            </a:lvl1pPr>
          </a:lstStyle>
          <a:p>
            <a:r>
              <a:rPr lang="en-US"/>
              <a:t>Click to edit Master title style</a:t>
            </a:r>
          </a:p>
        </p:txBody>
      </p:sp>
      <p:sp>
        <p:nvSpPr>
          <p:cNvPr id="2" name="Номер слайда 21">
            <a:extLst>
              <a:ext uri="{FF2B5EF4-FFF2-40B4-BE49-F238E27FC236}">
                <a16:creationId xmlns:a16="http://schemas.microsoft.com/office/drawing/2014/main" id="{5D2F2077-26EE-11BD-BC33-A13F42DDBC3E}"/>
              </a:ext>
            </a:extLst>
          </p:cNvPr>
          <p:cNvSpPr>
            <a:spLocks noGrp="1"/>
          </p:cNvSpPr>
          <p:nvPr>
            <p:ph type="sldNum" sz="quarter" idx="10"/>
          </p:nvPr>
        </p:nvSpPr>
        <p:spPr/>
        <p:txBody>
          <a:bodyPr/>
          <a:lstStyle>
            <a:lvl1pPr>
              <a:defRPr/>
            </a:lvl1pPr>
          </a:lstStyle>
          <a:p>
            <a:pPr>
              <a:defRPr/>
            </a:pPr>
            <a:fld id="{BF30EE17-A6F7-4460-849B-8F0E3C711B67}" type="slidenum">
              <a:rPr lang="en-US"/>
              <a:pPr>
                <a:defRPr/>
              </a:pPr>
              <a:t>‹#›</a:t>
            </a:fld>
            <a:endParaRPr lang="en-US"/>
          </a:p>
        </p:txBody>
      </p:sp>
    </p:spTree>
    <p:extLst>
      <p:ext uri="{BB962C8B-B14F-4D97-AF65-F5344CB8AC3E}">
        <p14:creationId xmlns:p14="http://schemas.microsoft.com/office/powerpoint/2010/main" val="173545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671005"/>
            <a:ext cx="9753600" cy="745212"/>
          </a:xfrm>
        </p:spPr>
        <p:txBody>
          <a:bodyPr/>
          <a:lstStyle>
            <a:lvl1pPr algn="l">
              <a:defRPr sz="3600" spc="0"/>
            </a:lvl1pPr>
          </a:lstStyle>
          <a:p>
            <a:r>
              <a:rPr lang="en-US"/>
              <a:t>Click to edit Master title style</a:t>
            </a:r>
          </a:p>
        </p:txBody>
      </p:sp>
      <p:sp>
        <p:nvSpPr>
          <p:cNvPr id="4" name="Text Placeholder 10"/>
          <p:cNvSpPr>
            <a:spLocks noGrp="1"/>
          </p:cNvSpPr>
          <p:nvPr>
            <p:ph idx="1"/>
          </p:nvPr>
        </p:nvSpPr>
        <p:spPr>
          <a:xfrm>
            <a:off x="1866900" y="1661159"/>
            <a:ext cx="9753600" cy="47577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5F22B578-35FA-2216-74CF-96F40326E696}"/>
              </a:ext>
            </a:extLst>
          </p:cNvPr>
          <p:cNvSpPr>
            <a:spLocks noGrp="1"/>
          </p:cNvSpPr>
          <p:nvPr>
            <p:ph type="sldNum" sz="quarter" idx="10"/>
          </p:nvPr>
        </p:nvSpPr>
        <p:spPr/>
        <p:txBody>
          <a:bodyPr/>
          <a:lstStyle>
            <a:lvl1pPr>
              <a:defRPr/>
            </a:lvl1pPr>
          </a:lstStyle>
          <a:p>
            <a:pPr>
              <a:defRPr/>
            </a:pPr>
            <a:fld id="{DE8F4F65-21D8-47F4-A913-B91775488441}" type="slidenum">
              <a:rPr lang="en-US"/>
              <a:pPr>
                <a:defRPr/>
              </a:pPr>
              <a:t>‹#›</a:t>
            </a:fld>
            <a:endParaRPr lang="en-US"/>
          </a:p>
        </p:txBody>
      </p:sp>
    </p:spTree>
    <p:extLst>
      <p:ext uri="{BB962C8B-B14F-4D97-AF65-F5344CB8AC3E}">
        <p14:creationId xmlns:p14="http://schemas.microsoft.com/office/powerpoint/2010/main" val="116719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Title 4"/>
          <p:cNvSpPr>
            <a:spLocks noGrp="1"/>
          </p:cNvSpPr>
          <p:nvPr>
            <p:ph type="title"/>
          </p:nvPr>
        </p:nvSpPr>
        <p:spPr>
          <a:xfrm>
            <a:off x="1866900" y="1181100"/>
            <a:ext cx="6972300" cy="1621619"/>
          </a:xfrm>
        </p:spPr>
        <p:txBody>
          <a:bodyPr/>
          <a:lstStyle>
            <a:lvl1pPr>
              <a:defRPr sz="3600"/>
            </a:lvl1pPr>
          </a:lstStyle>
          <a:p>
            <a:r>
              <a:rPr lang="en-US"/>
              <a:t>Click to edit Master title style</a:t>
            </a:r>
          </a:p>
        </p:txBody>
      </p:sp>
      <p:sp>
        <p:nvSpPr>
          <p:cNvPr id="6" name="Picture Placeholder 4"/>
          <p:cNvSpPr>
            <a:spLocks noGrp="1"/>
          </p:cNvSpPr>
          <p:nvPr>
            <p:ph type="pic" sz="quarter" idx="11"/>
          </p:nvPr>
        </p:nvSpPr>
        <p:spPr>
          <a:xfrm>
            <a:off x="990600" y="3927944"/>
            <a:ext cx="11201400" cy="293005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2" name="Номер слайда 21">
            <a:extLst>
              <a:ext uri="{FF2B5EF4-FFF2-40B4-BE49-F238E27FC236}">
                <a16:creationId xmlns:a16="http://schemas.microsoft.com/office/drawing/2014/main" id="{046FEA6A-E5A4-F9BE-D780-CB543B68B2B3}"/>
              </a:ext>
            </a:extLst>
          </p:cNvPr>
          <p:cNvSpPr>
            <a:spLocks noGrp="1"/>
          </p:cNvSpPr>
          <p:nvPr>
            <p:ph type="sldNum" sz="quarter" idx="12"/>
          </p:nvPr>
        </p:nvSpPr>
        <p:spPr/>
        <p:txBody>
          <a:bodyPr/>
          <a:lstStyle>
            <a:lvl1pPr>
              <a:defRPr/>
            </a:lvl1pPr>
          </a:lstStyle>
          <a:p>
            <a:pPr>
              <a:defRPr/>
            </a:pPr>
            <a:fld id="{9F36F5EB-E559-4B29-9423-27752A959E6F}" type="slidenum">
              <a:rPr lang="en-US"/>
              <a:pPr>
                <a:defRPr/>
              </a:pPr>
              <a:t>‹#›</a:t>
            </a:fld>
            <a:endParaRPr lang="en-US"/>
          </a:p>
        </p:txBody>
      </p:sp>
    </p:spTree>
    <p:extLst>
      <p:ext uri="{BB962C8B-B14F-4D97-AF65-F5344CB8AC3E}">
        <p14:creationId xmlns:p14="http://schemas.microsoft.com/office/powerpoint/2010/main" val="178124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4055602"/>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4738977" y="4055602"/>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487355" y="4055602"/>
            <a:ext cx="3704646"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441411"/>
            <a:ext cx="9753600" cy="810810"/>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1493520"/>
            <a:ext cx="9753600"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5EA2DAC8-1BAE-7612-D03A-AF5FC1735FB8}"/>
              </a:ext>
            </a:extLst>
          </p:cNvPr>
          <p:cNvSpPr>
            <a:spLocks noGrp="1"/>
          </p:cNvSpPr>
          <p:nvPr>
            <p:ph type="sldNum" sz="quarter" idx="14"/>
          </p:nvPr>
        </p:nvSpPr>
        <p:spPr/>
        <p:txBody>
          <a:bodyPr/>
          <a:lstStyle>
            <a:lvl1pPr>
              <a:defRPr/>
            </a:lvl1pPr>
          </a:lstStyle>
          <a:p>
            <a:pPr>
              <a:defRPr/>
            </a:pPr>
            <a:fld id="{D4C20478-C0BF-47B8-A25A-BC9FAC153875}" type="slidenum">
              <a:rPr lang="en-US"/>
              <a:pPr>
                <a:defRPr/>
              </a:pPr>
              <a:t>‹#›</a:t>
            </a:fld>
            <a:endParaRPr lang="en-US"/>
          </a:p>
        </p:txBody>
      </p:sp>
    </p:spTree>
    <p:extLst>
      <p:ext uri="{BB962C8B-B14F-4D97-AF65-F5344CB8AC3E}">
        <p14:creationId xmlns:p14="http://schemas.microsoft.com/office/powerpoint/2010/main" val="380336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990600" y="1349951"/>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6" name="Picture Placeholder 4"/>
          <p:cNvSpPr>
            <a:spLocks noGrp="1"/>
          </p:cNvSpPr>
          <p:nvPr>
            <p:ph type="pic" sz="quarter" idx="12"/>
          </p:nvPr>
        </p:nvSpPr>
        <p:spPr>
          <a:xfrm>
            <a:off x="4738977" y="1349951"/>
            <a:ext cx="3748377"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7" name="Picture Placeholder 4"/>
          <p:cNvSpPr>
            <a:spLocks noGrp="1"/>
          </p:cNvSpPr>
          <p:nvPr>
            <p:ph type="pic" sz="quarter" idx="13"/>
          </p:nvPr>
        </p:nvSpPr>
        <p:spPr>
          <a:xfrm>
            <a:off x="8487355" y="1349951"/>
            <a:ext cx="3704646" cy="2798861"/>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441411"/>
            <a:ext cx="9753600" cy="810810"/>
          </a:xfrm>
        </p:spPr>
        <p:txBody>
          <a:bodyPr/>
          <a:lstStyle>
            <a:lvl1pPr>
              <a:defRPr sz="3600"/>
            </a:lvl1pPr>
          </a:lstStyle>
          <a:p>
            <a:r>
              <a:rPr lang="en-US"/>
              <a:t>Click to edit Master title style</a:t>
            </a:r>
          </a:p>
        </p:txBody>
      </p:sp>
      <p:sp>
        <p:nvSpPr>
          <p:cNvPr id="9" name="Content Placeholder 2"/>
          <p:cNvSpPr>
            <a:spLocks noGrp="1"/>
          </p:cNvSpPr>
          <p:nvPr>
            <p:ph idx="1"/>
          </p:nvPr>
        </p:nvSpPr>
        <p:spPr>
          <a:xfrm>
            <a:off x="1866900" y="4500542"/>
            <a:ext cx="9753600" cy="20504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6600E159-6B96-6F8E-0A39-14C7D1B5409A}"/>
              </a:ext>
            </a:extLst>
          </p:cNvPr>
          <p:cNvSpPr>
            <a:spLocks noGrp="1"/>
          </p:cNvSpPr>
          <p:nvPr>
            <p:ph type="sldNum" sz="quarter" idx="14"/>
          </p:nvPr>
        </p:nvSpPr>
        <p:spPr/>
        <p:txBody>
          <a:bodyPr/>
          <a:lstStyle>
            <a:lvl1pPr>
              <a:defRPr/>
            </a:lvl1pPr>
          </a:lstStyle>
          <a:p>
            <a:pPr>
              <a:defRPr/>
            </a:pPr>
            <a:fld id="{7365B3F7-D670-4883-99B2-19D5BBA236F5}" type="slidenum">
              <a:rPr lang="en-US"/>
              <a:pPr>
                <a:defRPr/>
              </a:pPr>
              <a:t>‹#›</a:t>
            </a:fld>
            <a:endParaRPr lang="en-US"/>
          </a:p>
        </p:txBody>
      </p:sp>
    </p:spTree>
    <p:extLst>
      <p:ext uri="{BB962C8B-B14F-4D97-AF65-F5344CB8AC3E}">
        <p14:creationId xmlns:p14="http://schemas.microsoft.com/office/powerpoint/2010/main" val="308249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7843520" y="0"/>
            <a:ext cx="4348481" cy="6854463"/>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en-US" noProof="0"/>
              <a:t>Click icon to add picture</a:t>
            </a:r>
          </a:p>
        </p:txBody>
      </p:sp>
      <p:sp>
        <p:nvSpPr>
          <p:cNvPr id="8" name="Title 4"/>
          <p:cNvSpPr>
            <a:spLocks noGrp="1"/>
          </p:cNvSpPr>
          <p:nvPr>
            <p:ph type="title"/>
          </p:nvPr>
        </p:nvSpPr>
        <p:spPr>
          <a:xfrm>
            <a:off x="1866900" y="664930"/>
            <a:ext cx="5570220" cy="1387389"/>
          </a:xfrm>
        </p:spPr>
        <p:txBody>
          <a:bodyPr/>
          <a:lstStyle>
            <a:lvl1pPr>
              <a:defRPr sz="3600" spc="0"/>
            </a:lvl1pPr>
          </a:lstStyle>
          <a:p>
            <a:r>
              <a:rPr lang="en-US"/>
              <a:t>Click to edit Master title style</a:t>
            </a:r>
          </a:p>
        </p:txBody>
      </p:sp>
      <p:sp>
        <p:nvSpPr>
          <p:cNvPr id="9" name="Content Placeholder 2"/>
          <p:cNvSpPr>
            <a:spLocks noGrp="1"/>
          </p:cNvSpPr>
          <p:nvPr>
            <p:ph idx="1"/>
          </p:nvPr>
        </p:nvSpPr>
        <p:spPr>
          <a:xfrm>
            <a:off x="1866900" y="2157025"/>
            <a:ext cx="5570220" cy="40507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Номер слайда 21">
            <a:extLst>
              <a:ext uri="{FF2B5EF4-FFF2-40B4-BE49-F238E27FC236}">
                <a16:creationId xmlns:a16="http://schemas.microsoft.com/office/drawing/2014/main" id="{90E78EEB-2C4D-A20C-CAC9-AAD17327008A}"/>
              </a:ext>
            </a:extLst>
          </p:cNvPr>
          <p:cNvSpPr>
            <a:spLocks noGrp="1"/>
          </p:cNvSpPr>
          <p:nvPr>
            <p:ph type="sldNum" sz="quarter" idx="14"/>
          </p:nvPr>
        </p:nvSpPr>
        <p:spPr/>
        <p:txBody>
          <a:bodyPr/>
          <a:lstStyle>
            <a:lvl1pPr>
              <a:defRPr/>
            </a:lvl1pPr>
          </a:lstStyle>
          <a:p>
            <a:pPr>
              <a:defRPr/>
            </a:pPr>
            <a:fld id="{6CD437A3-DE9C-4A0D-8990-2B011B364825}" type="slidenum">
              <a:rPr lang="en-US"/>
              <a:pPr>
                <a:defRPr/>
              </a:pPr>
              <a:t>‹#›</a:t>
            </a:fld>
            <a:endParaRPr lang="en-US"/>
          </a:p>
        </p:txBody>
      </p:sp>
    </p:spTree>
    <p:extLst>
      <p:ext uri="{BB962C8B-B14F-4D97-AF65-F5344CB8AC3E}">
        <p14:creationId xmlns:p14="http://schemas.microsoft.com/office/powerpoint/2010/main" val="141190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A9DE09-DF1A-BE5F-0D19-1BBDBAA3CEC6}"/>
              </a:ext>
            </a:extLst>
          </p:cNvPr>
          <p:cNvSpPr>
            <a:spLocks noGrp="1"/>
          </p:cNvSpPr>
          <p:nvPr>
            <p:ph type="title"/>
          </p:nvPr>
        </p:nvSpPr>
        <p:spPr>
          <a:xfrm>
            <a:off x="1866900" y="995363"/>
            <a:ext cx="9753600" cy="1487487"/>
          </a:xfrm>
          <a:prstGeom prst="rect">
            <a:avLst/>
          </a:prstGeom>
          <a:effectLst/>
        </p:spPr>
        <p:txBody>
          <a:bodyPr vert="horz" lIns="0" tIns="192024" rIns="0" bIns="0" rtlCol="0" anchor="t" anchorCtr="0">
            <a:noAutofit/>
          </a:bodyPr>
          <a:lstStyle/>
          <a:p>
            <a:r>
              <a:rPr lang="en-US"/>
              <a:t>YOUR TITLE HERE</a:t>
            </a:r>
          </a:p>
        </p:txBody>
      </p:sp>
      <p:sp>
        <p:nvSpPr>
          <p:cNvPr id="6" name="Номер слайда 21">
            <a:extLst>
              <a:ext uri="{FF2B5EF4-FFF2-40B4-BE49-F238E27FC236}">
                <a16:creationId xmlns:a16="http://schemas.microsoft.com/office/drawing/2014/main" id="{B93D9BDA-1057-DEB7-0110-A7BA811D65AD}"/>
              </a:ext>
            </a:extLst>
          </p:cNvPr>
          <p:cNvSpPr>
            <a:spLocks noGrp="1"/>
          </p:cNvSpPr>
          <p:nvPr>
            <p:ph type="sldNum" sz="quarter" idx="4"/>
          </p:nvPr>
        </p:nvSpPr>
        <p:spPr>
          <a:xfrm>
            <a:off x="236538" y="6418263"/>
            <a:ext cx="512762" cy="227012"/>
          </a:xfrm>
          <a:prstGeom prst="rect">
            <a:avLst/>
          </a:prstGeom>
          <a:noFill/>
        </p:spPr>
        <p:txBody>
          <a:bodyPr vert="horz" lIns="0" tIns="0" rIns="0" bIns="0" rtlCol="0" anchor="ctr"/>
          <a:lstStyle>
            <a:lvl1pPr algn="ctr" defTabSz="914330" eaLnBrk="1" fontAlgn="auto" hangingPunct="1">
              <a:spcBef>
                <a:spcPts val="0"/>
              </a:spcBef>
              <a:spcAft>
                <a:spcPts val="0"/>
              </a:spcAft>
              <a:defRPr sz="1000" b="0" i="0">
                <a:solidFill>
                  <a:schemeClr val="tx1">
                    <a:alpha val="70000"/>
                  </a:schemeClr>
                </a:solidFill>
                <a:latin typeface="Arial" panose="020B0604020202020204" pitchFamily="34" charset="0"/>
                <a:ea typeface="Arial" panose="020B0604020202020204" pitchFamily="34" charset="0"/>
                <a:cs typeface="Arial" panose="020B0604020202020204" pitchFamily="34" charset="0"/>
              </a:defRPr>
            </a:lvl1pPr>
          </a:lstStyle>
          <a:p>
            <a:pPr>
              <a:defRPr/>
            </a:pPr>
            <a:fld id="{5AF1FE1F-5D48-4002-A000-B0DF1A011159}" type="slidenum">
              <a:rPr lang="en-US"/>
              <a:pPr>
                <a:defRPr/>
              </a:pPr>
              <a:t>‹#›</a:t>
            </a:fld>
            <a:endParaRPr lang="en-US"/>
          </a:p>
        </p:txBody>
      </p:sp>
      <p:sp>
        <p:nvSpPr>
          <p:cNvPr id="1028" name="Text Placeholder 10">
            <a:extLst>
              <a:ext uri="{FF2B5EF4-FFF2-40B4-BE49-F238E27FC236}">
                <a16:creationId xmlns:a16="http://schemas.microsoft.com/office/drawing/2014/main" id="{292F4533-3B8E-16CD-75C3-9EEA0F12612F}"/>
              </a:ext>
            </a:extLst>
          </p:cNvPr>
          <p:cNvSpPr>
            <a:spLocks noGrp="1" noChangeArrowheads="1"/>
          </p:cNvSpPr>
          <p:nvPr>
            <p:ph type="body" idx="1"/>
          </p:nvPr>
        </p:nvSpPr>
        <p:spPr bwMode="auto">
          <a:xfrm>
            <a:off x="1866900" y="2514600"/>
            <a:ext cx="9753600"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9" name="Straight Connector 8">
            <a:extLst>
              <a:ext uri="{FF2B5EF4-FFF2-40B4-BE49-F238E27FC236}">
                <a16:creationId xmlns:a16="http://schemas.microsoft.com/office/drawing/2014/main" id="{BB488034-6548-D599-426B-C48B46FC5299}"/>
              </a:ext>
            </a:extLst>
          </p:cNvPr>
          <p:cNvCxnSpPr/>
          <p:nvPr userDrawn="1"/>
        </p:nvCxnSpPr>
        <p:spPr>
          <a:xfrm>
            <a:off x="985838" y="0"/>
            <a:ext cx="0" cy="6858000"/>
          </a:xfrm>
          <a:prstGeom prst="line">
            <a:avLst/>
          </a:prstGeom>
          <a:ln>
            <a:solidFill>
              <a:srgbClr val="EE302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019DB27-669F-6C3C-3DA0-6E2E8DB12F5D}"/>
              </a:ext>
            </a:extLst>
          </p:cNvPr>
          <p:cNvSpPr txBox="1"/>
          <p:nvPr userDrawn="1"/>
        </p:nvSpPr>
        <p:spPr>
          <a:xfrm rot="5400000">
            <a:off x="-2107406" y="2686844"/>
            <a:ext cx="5184775" cy="277813"/>
          </a:xfrm>
          <a:prstGeom prst="rect">
            <a:avLst/>
          </a:prstGeom>
          <a:noFill/>
        </p:spPr>
        <p:txBody>
          <a:bodyPr>
            <a:spAutoFit/>
          </a:bodyPr>
          <a:lstStyle/>
          <a:p>
            <a:pPr defTabSz="914330" eaLnBrk="1" fontAlgn="auto" hangingPunct="1">
              <a:spcBef>
                <a:spcPts val="0"/>
              </a:spcBef>
              <a:spcAft>
                <a:spcPts val="0"/>
              </a:spcAft>
              <a:defRPr/>
            </a:pPr>
            <a:r>
              <a:rPr lang="en-US" sz="1200" spc="300">
                <a:solidFill>
                  <a:srgbClr val="EE3024"/>
                </a:solidFill>
                <a:cs typeface="Arial" panose="020B0604020202020204" pitchFamily="34" charset="0"/>
              </a:rPr>
              <a:t>X   STRATHCLYDE BUSINESS SCHOOL</a:t>
            </a:r>
          </a:p>
        </p:txBody>
      </p:sp>
    </p:spTree>
  </p:cSld>
  <p:clrMap bg1="lt1" tx1="dk1" bg2="lt2" tx2="dk2" accent1="accent1" accent2="accent2" accent3="accent3" accent4="accent4" accent5="accent5" accent6="accent6" hlink="hlink" folHlink="folHlink"/>
  <p:sldLayoutIdLst>
    <p:sldLayoutId id="2147484269" r:id="rId1"/>
    <p:sldLayoutId id="2147484294"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78" r:id="rId11"/>
    <p:sldLayoutId id="2147484279" r:id="rId12"/>
    <p:sldLayoutId id="2147484280" r:id="rId13"/>
    <p:sldLayoutId id="2147484281" r:id="rId14"/>
    <p:sldLayoutId id="2147484282" r:id="rId15"/>
    <p:sldLayoutId id="2147484283" r:id="rId16"/>
    <p:sldLayoutId id="2147484284" r:id="rId17"/>
    <p:sldLayoutId id="2147484285" r:id="rId18"/>
    <p:sldLayoutId id="2147484286" r:id="rId19"/>
    <p:sldLayoutId id="2147484287" r:id="rId20"/>
    <p:sldLayoutId id="2147484288" r:id="rId21"/>
    <p:sldLayoutId id="2147484289" r:id="rId22"/>
    <p:sldLayoutId id="2147484290" r:id="rId23"/>
    <p:sldLayoutId id="2147484295" r:id="rId24"/>
    <p:sldLayoutId id="2147484291" r:id="rId25"/>
    <p:sldLayoutId id="2147484292" r:id="rId26"/>
    <p:sldLayoutId id="2147484293" r:id="rId27"/>
    <p:sldLayoutId id="2147484296" r:id="rId28"/>
  </p:sldLayoutIdLst>
  <p:hf hdr="0" ftr="0" dt="0"/>
  <p:txStyles>
    <p:titleStyle>
      <a:lvl1pPr algn="l" defTabSz="912813" rtl="0" eaLnBrk="0" fontAlgn="base" hangingPunct="0">
        <a:lnSpc>
          <a:spcPct val="80000"/>
        </a:lnSpc>
        <a:spcBef>
          <a:spcPct val="0"/>
        </a:spcBef>
        <a:spcAft>
          <a:spcPct val="0"/>
        </a:spcAft>
        <a:defRPr sz="4400" kern="1200" spc="-151">
          <a:solidFill>
            <a:schemeClr val="tx1"/>
          </a:solidFill>
          <a:latin typeface="+mj-lt"/>
          <a:ea typeface="+mj-ea"/>
          <a:cs typeface="+mj-cs"/>
        </a:defRPr>
      </a:lvl1pPr>
      <a:lvl2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2pPr>
      <a:lvl3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3pPr>
      <a:lvl4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4pPr>
      <a:lvl5pPr algn="l" defTabSz="912813" rtl="0" eaLnBrk="0" fontAlgn="base" hangingPunct="0">
        <a:lnSpc>
          <a:spcPct val="80000"/>
        </a:lnSpc>
        <a:spcBef>
          <a:spcPct val="0"/>
        </a:spcBef>
        <a:spcAft>
          <a:spcPct val="0"/>
        </a:spcAft>
        <a:defRPr sz="4400">
          <a:solidFill>
            <a:schemeClr val="tx1"/>
          </a:solidFill>
          <a:latin typeface="Arial Black" panose="020B0A04020102020204" pitchFamily="34" charset="0"/>
        </a:defRPr>
      </a:lvl5pPr>
      <a:lvl6pPr marL="457200" algn="l" defTabSz="912813" rtl="0" fontAlgn="base">
        <a:lnSpc>
          <a:spcPct val="80000"/>
        </a:lnSpc>
        <a:spcBef>
          <a:spcPct val="0"/>
        </a:spcBef>
        <a:spcAft>
          <a:spcPct val="0"/>
        </a:spcAft>
        <a:defRPr sz="4400">
          <a:solidFill>
            <a:schemeClr val="tx1"/>
          </a:solidFill>
          <a:latin typeface="Arial Black" panose="020B0A04020102020204" pitchFamily="34" charset="0"/>
        </a:defRPr>
      </a:lvl6pPr>
      <a:lvl7pPr marL="914400" algn="l" defTabSz="912813" rtl="0" fontAlgn="base">
        <a:lnSpc>
          <a:spcPct val="80000"/>
        </a:lnSpc>
        <a:spcBef>
          <a:spcPct val="0"/>
        </a:spcBef>
        <a:spcAft>
          <a:spcPct val="0"/>
        </a:spcAft>
        <a:defRPr sz="4400">
          <a:solidFill>
            <a:schemeClr val="tx1"/>
          </a:solidFill>
          <a:latin typeface="Arial Black" panose="020B0A04020102020204" pitchFamily="34" charset="0"/>
        </a:defRPr>
      </a:lvl7pPr>
      <a:lvl8pPr marL="1371600" algn="l" defTabSz="912813" rtl="0" fontAlgn="base">
        <a:lnSpc>
          <a:spcPct val="80000"/>
        </a:lnSpc>
        <a:spcBef>
          <a:spcPct val="0"/>
        </a:spcBef>
        <a:spcAft>
          <a:spcPct val="0"/>
        </a:spcAft>
        <a:defRPr sz="4400">
          <a:solidFill>
            <a:schemeClr val="tx1"/>
          </a:solidFill>
          <a:latin typeface="Arial Black" panose="020B0A04020102020204" pitchFamily="34" charset="0"/>
        </a:defRPr>
      </a:lvl8pPr>
      <a:lvl9pPr marL="1828800" algn="l" defTabSz="912813" rtl="0" fontAlgn="base">
        <a:lnSpc>
          <a:spcPct val="80000"/>
        </a:lnSpc>
        <a:spcBef>
          <a:spcPct val="0"/>
        </a:spcBef>
        <a:spcAft>
          <a:spcPct val="0"/>
        </a:spcAft>
        <a:defRPr sz="4400">
          <a:solidFill>
            <a:schemeClr val="tx1"/>
          </a:solidFill>
          <a:latin typeface="Arial Black" panose="020B0A04020102020204" pitchFamily="34" charset="0"/>
        </a:defRPr>
      </a:lvl9pPr>
    </p:titleStyle>
    <p:bodyStyle>
      <a:lvl1pPr algn="l" defTabSz="912813" rtl="0" eaLnBrk="0" fontAlgn="base" hangingPunct="0">
        <a:lnSpc>
          <a:spcPct val="120000"/>
        </a:lnSpc>
        <a:spcBef>
          <a:spcPts val="1000"/>
        </a:spcBef>
        <a:spcAft>
          <a:spcPct val="0"/>
        </a:spcAft>
        <a:buClr>
          <a:srgbClr val="0177AD"/>
        </a:buClr>
        <a:buFont typeface="Wingdings" panose="05000000000000000000" pitchFamily="2" charset="2"/>
        <a:defRPr sz="2800" kern="1200">
          <a:solidFill>
            <a:schemeClr val="tx1"/>
          </a:solidFill>
          <a:latin typeface="+mn-lt"/>
          <a:ea typeface="+mn-ea"/>
          <a:cs typeface="+mn-cs"/>
        </a:defRPr>
      </a:lvl1pPr>
      <a:lvl2pPr algn="l" defTabSz="912813" rtl="0" eaLnBrk="0" fontAlgn="base" hangingPunct="0">
        <a:lnSpc>
          <a:spcPct val="120000"/>
        </a:lnSpc>
        <a:spcBef>
          <a:spcPts val="500"/>
        </a:spcBef>
        <a:spcAft>
          <a:spcPct val="0"/>
        </a:spcAft>
        <a:buClr>
          <a:srgbClr val="0177AD"/>
        </a:buClr>
        <a:buFont typeface="Wingdings" panose="05000000000000000000" pitchFamily="2" charset="2"/>
        <a:defRPr kern="1200">
          <a:solidFill>
            <a:schemeClr val="tx1"/>
          </a:solidFill>
          <a:latin typeface="+mn-lt"/>
          <a:ea typeface="+mn-ea"/>
          <a:cs typeface="+mn-cs"/>
        </a:defRPr>
      </a:lvl2pPr>
      <a:lvl3pPr algn="l" defTabSz="912813" rtl="0" eaLnBrk="0" fontAlgn="base" hangingPunct="0">
        <a:lnSpc>
          <a:spcPct val="120000"/>
        </a:lnSpc>
        <a:spcBef>
          <a:spcPts val="500"/>
        </a:spcBef>
        <a:spcAft>
          <a:spcPct val="0"/>
        </a:spcAft>
        <a:buClr>
          <a:srgbClr val="0177AD"/>
        </a:buClr>
        <a:buFont typeface="Wingdings" panose="05000000000000000000" pitchFamily="2" charset="2"/>
        <a:defRPr sz="1200" kern="1200">
          <a:solidFill>
            <a:schemeClr val="tx1"/>
          </a:solidFill>
          <a:latin typeface="+mn-lt"/>
          <a:ea typeface="+mn-ea"/>
          <a:cs typeface="+mn-cs"/>
        </a:defRPr>
      </a:lvl3pPr>
      <a:lvl4pPr algn="l" defTabSz="912813" rtl="0" eaLnBrk="0" fontAlgn="base" hangingPunct="0">
        <a:lnSpc>
          <a:spcPct val="120000"/>
        </a:lnSpc>
        <a:spcBef>
          <a:spcPts val="500"/>
        </a:spcBef>
        <a:spcAft>
          <a:spcPct val="0"/>
        </a:spcAft>
        <a:buClr>
          <a:srgbClr val="0177AD"/>
        </a:buClr>
        <a:buFont typeface="Wingdings" panose="05000000000000000000" pitchFamily="2" charset="2"/>
        <a:defRPr sz="1000" kern="1200">
          <a:solidFill>
            <a:srgbClr val="2B2B2B"/>
          </a:solidFill>
          <a:latin typeface="+mn-lt"/>
          <a:ea typeface="+mn-ea"/>
          <a:cs typeface="+mn-cs"/>
        </a:defRPr>
      </a:lvl4pPr>
      <a:lvl5pPr algn="l" defTabSz="912813" rtl="0" eaLnBrk="0" fontAlgn="base" hangingPunct="0">
        <a:lnSpc>
          <a:spcPct val="120000"/>
        </a:lnSpc>
        <a:spcBef>
          <a:spcPts val="500"/>
        </a:spcBef>
        <a:spcAft>
          <a:spcPct val="0"/>
        </a:spcAft>
        <a:buClr>
          <a:srgbClr val="0177AD"/>
        </a:buClr>
        <a:buFont typeface="Wingdings" panose="05000000000000000000" pitchFamily="2" charset="2"/>
        <a:defRPr sz="1000" kern="1200">
          <a:solidFill>
            <a:srgbClr val="2B2B2B"/>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adam.whitworth@strath.ac.u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www.employment-studies.co.uk/resource/health-led-trials-impact-evaluation-reports"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eventbrite.co.uk/e/supported-employment-beyond-smi-a-qualitative-evidence-review-tickets-846935154847?aff=oddtdtcreator" TargetMode="External"/><Relationship Id="rId2" Type="http://schemas.openxmlformats.org/officeDocument/2006/relationships/image" Target="../media/image12.png"/><Relationship Id="rId1" Type="http://schemas.openxmlformats.org/officeDocument/2006/relationships/slideLayout" Target="../slideLayouts/slideLayout28.xml"/><Relationship Id="rId5" Type="http://schemas.openxmlformats.org/officeDocument/2006/relationships/hyperlink" Target="https://www.eventbrite.co.uk/e/supported-employment-beyond-smi-client-perspectives-tickets-846973058217?aff=oddtdtcreator" TargetMode="External"/><Relationship Id="rId4" Type="http://schemas.openxmlformats.org/officeDocument/2006/relationships/hyperlink" Target="https://www.eventbrite.co.uk/e/supported-employment-beyond-smi-insights-from-rand-europe-tickets-847203607797"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Placeholder 5">
            <a:extLst>
              <a:ext uri="{FF2B5EF4-FFF2-40B4-BE49-F238E27FC236}">
                <a16:creationId xmlns:a16="http://schemas.microsoft.com/office/drawing/2014/main" id="{DF917602-B98A-E449-F82C-7BE3E935A4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1" t="7401" r="2" b="17357"/>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D805DA94-BA7F-2B14-5332-C4782976AA1F}"/>
              </a:ext>
            </a:extLst>
          </p:cNvPr>
          <p:cNvSpPr/>
          <p:nvPr/>
        </p:nvSpPr>
        <p:spPr>
          <a:xfrm>
            <a:off x="-14288" y="0"/>
            <a:ext cx="12217401" cy="6858000"/>
          </a:xfrm>
          <a:prstGeom prst="rect">
            <a:avLst/>
          </a:prstGeom>
          <a:solidFill>
            <a:srgbClr val="EE302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sz="1600" dirty="0"/>
          </a:p>
        </p:txBody>
      </p:sp>
      <p:sp>
        <p:nvSpPr>
          <p:cNvPr id="2" name="Slide Number Placeholder 1">
            <a:extLst>
              <a:ext uri="{FF2B5EF4-FFF2-40B4-BE49-F238E27FC236}">
                <a16:creationId xmlns:a16="http://schemas.microsoft.com/office/drawing/2014/main" id="{6404C796-798F-D76E-B8E8-9C97091612C5}"/>
              </a:ext>
            </a:extLst>
          </p:cNvPr>
          <p:cNvSpPr>
            <a:spLocks noGrp="1"/>
          </p:cNvSpPr>
          <p:nvPr>
            <p:ph type="sldNum" sz="quarter" idx="10"/>
          </p:nvPr>
        </p:nvSpPr>
        <p:spPr>
          <a:xfrm>
            <a:off x="235873" y="6418877"/>
            <a:ext cx="513735" cy="227164"/>
          </a:xfrm>
        </p:spPr>
        <p:txBody>
          <a:bodyPr/>
          <a:lstStyle/>
          <a:p>
            <a:pPr>
              <a:defRPr/>
            </a:pPr>
            <a:fld id="{182E4C72-2392-4D41-9E12-5670EF9F7359}" type="slidenum">
              <a:rPr lang="en-US">
                <a:solidFill>
                  <a:schemeClr val="bg1">
                    <a:alpha val="70000"/>
                  </a:schemeClr>
                </a:solidFill>
              </a:rPr>
              <a:pPr>
                <a:defRPr/>
              </a:pPr>
              <a:t>1</a:t>
            </a:fld>
            <a:endParaRPr lang="en-US">
              <a:solidFill>
                <a:schemeClr val="bg1">
                  <a:alpha val="70000"/>
                </a:schemeClr>
              </a:solidFill>
            </a:endParaRPr>
          </a:p>
        </p:txBody>
      </p:sp>
      <p:cxnSp>
        <p:nvCxnSpPr>
          <p:cNvPr id="7" name="Straight Connector 6">
            <a:extLst>
              <a:ext uri="{FF2B5EF4-FFF2-40B4-BE49-F238E27FC236}">
                <a16:creationId xmlns:a16="http://schemas.microsoft.com/office/drawing/2014/main" id="{415A7D0A-74E3-AE71-E925-8F1BA3483C73}"/>
              </a:ext>
            </a:extLst>
          </p:cNvPr>
          <p:cNvCxnSpPr/>
          <p:nvPr/>
        </p:nvCxnSpPr>
        <p:spPr>
          <a:xfrm>
            <a:off x="985838" y="0"/>
            <a:ext cx="0" cy="6858000"/>
          </a:xfrm>
          <a:prstGeom prst="line">
            <a:avLst/>
          </a:prstGeom>
          <a:ln>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1368D53-8CF0-2A80-A4D7-3D79681C3200}"/>
              </a:ext>
            </a:extLst>
          </p:cNvPr>
          <p:cNvSpPr txBox="1"/>
          <p:nvPr/>
        </p:nvSpPr>
        <p:spPr>
          <a:xfrm rot="5400000">
            <a:off x="-2107406" y="2686844"/>
            <a:ext cx="5184775" cy="277813"/>
          </a:xfrm>
          <a:prstGeom prst="rect">
            <a:avLst/>
          </a:prstGeom>
          <a:noFill/>
        </p:spPr>
        <p:txBody>
          <a:bodyPr>
            <a:spAutoFit/>
          </a:bodyPr>
          <a:lstStyle/>
          <a:p>
            <a:pPr defTabSz="914330" eaLnBrk="1" fontAlgn="auto" hangingPunct="1">
              <a:spcBef>
                <a:spcPts val="0"/>
              </a:spcBef>
              <a:spcAft>
                <a:spcPts val="0"/>
              </a:spcAft>
              <a:defRPr/>
            </a:pPr>
            <a:r>
              <a:rPr lang="en-US" sz="1200" spc="300">
                <a:solidFill>
                  <a:schemeClr val="bg1"/>
                </a:solidFill>
                <a:latin typeface="Montserrat" pitchFamily="2" charset="77"/>
              </a:rPr>
              <a:t>X</a:t>
            </a:r>
            <a:r>
              <a:rPr lang="en-US" sz="1200" spc="300">
                <a:latin typeface="+mn-lt"/>
              </a:rPr>
              <a:t>  </a:t>
            </a:r>
            <a:r>
              <a:rPr lang="en-US" sz="1200" spc="300">
                <a:solidFill>
                  <a:schemeClr val="bg1"/>
                </a:solidFill>
                <a:latin typeface="+mn-lt"/>
              </a:rPr>
              <a:t> THE PLACE OF USEFUL LEARNING</a:t>
            </a:r>
          </a:p>
        </p:txBody>
      </p:sp>
      <p:pic>
        <p:nvPicPr>
          <p:cNvPr id="7175" name="Picture 14">
            <a:extLst>
              <a:ext uri="{FF2B5EF4-FFF2-40B4-BE49-F238E27FC236}">
                <a16:creationId xmlns:a16="http://schemas.microsoft.com/office/drawing/2014/main" id="{9016D83D-5C93-B620-3233-3D9F4EBCE0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7187" y="548482"/>
            <a:ext cx="2065337"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2">
            <a:extLst>
              <a:ext uri="{FF2B5EF4-FFF2-40B4-BE49-F238E27FC236}">
                <a16:creationId xmlns:a16="http://schemas.microsoft.com/office/drawing/2014/main" id="{CCB0D410-EA5D-F992-2D5B-C28B76A349BC}"/>
              </a:ext>
            </a:extLst>
          </p:cNvPr>
          <p:cNvSpPr txBox="1">
            <a:spLocks/>
          </p:cNvSpPr>
          <p:nvPr/>
        </p:nvSpPr>
        <p:spPr>
          <a:xfrm>
            <a:off x="883040" y="755873"/>
            <a:ext cx="8706437" cy="3863424"/>
          </a:xfrm>
          <a:prstGeom prst="rect">
            <a:avLst/>
          </a:prstGeom>
          <a:ln>
            <a:noFill/>
          </a:ln>
          <a:effectLst/>
        </p:spPr>
        <p:txBody>
          <a:bodyPr lIns="0" tIns="192024" rIns="0" bIns="0"/>
          <a:lstStyle>
            <a:lvl1pPr algn="l" defTabSz="914318" rtl="0" eaLnBrk="1" latinLnBrk="0" hangingPunct="1">
              <a:lnSpc>
                <a:spcPct val="80000"/>
              </a:lnSpc>
              <a:spcBef>
                <a:spcPct val="0"/>
              </a:spcBef>
              <a:buNone/>
              <a:defRPr sz="4400" kern="1200" spc="-151" baseline="0">
                <a:solidFill>
                  <a:schemeClr val="tx1"/>
                </a:solidFill>
                <a:latin typeface="+mj-lt"/>
                <a:ea typeface="+mj-ea"/>
                <a:cs typeface="+mj-cs"/>
              </a:defRPr>
            </a:lvl1pPr>
          </a:lstStyle>
          <a:p>
            <a:pPr fontAlgn="auto">
              <a:spcAft>
                <a:spcPts val="0"/>
              </a:spcAft>
              <a:defRPr/>
            </a:pPr>
            <a:r>
              <a:rPr lang="en-US" sz="2400" spc="0" dirty="0">
                <a:ln w="22225">
                  <a:solidFill>
                    <a:schemeClr val="bg2"/>
                  </a:solidFill>
                </a:ln>
                <a:noFill/>
              </a:rPr>
              <a:t>Supported Employment beyond severe mental health:</a:t>
            </a:r>
          </a:p>
          <a:p>
            <a:pPr fontAlgn="auto">
              <a:spcAft>
                <a:spcPts val="0"/>
              </a:spcAft>
              <a:defRPr/>
            </a:pPr>
            <a:r>
              <a:rPr lang="en-US" sz="2400" spc="0" dirty="0">
                <a:ln w="22225">
                  <a:solidFill>
                    <a:schemeClr val="bg2"/>
                  </a:solidFill>
                </a:ln>
                <a:noFill/>
              </a:rPr>
              <a:t>A systematic review of the quantitative evidence around vocational outcomes and impacts</a:t>
            </a: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r>
              <a:rPr lang="en-US" sz="1600" spc="0" dirty="0">
                <a:ln w="22225">
                  <a:solidFill>
                    <a:schemeClr val="bg2"/>
                  </a:solidFill>
                </a:ln>
                <a:noFill/>
              </a:rPr>
              <a:t>Prof Adam Whitworth</a:t>
            </a:r>
          </a:p>
          <a:p>
            <a:pPr fontAlgn="auto">
              <a:spcAft>
                <a:spcPts val="0"/>
              </a:spcAft>
              <a:defRPr/>
            </a:pPr>
            <a:r>
              <a:rPr lang="en-US" sz="1600" spc="0" dirty="0">
                <a:ln w="22225">
                  <a:solidFill>
                    <a:schemeClr val="bg2"/>
                  </a:solidFill>
                </a:ln>
                <a:noFill/>
              </a:rPr>
              <a:t>Scottish Centre for Employment Research</a:t>
            </a:r>
          </a:p>
          <a:p>
            <a:pPr fontAlgn="auto">
              <a:spcAft>
                <a:spcPts val="0"/>
              </a:spcAft>
              <a:defRPr/>
            </a:pPr>
            <a:r>
              <a:rPr lang="en-US" sz="1600" spc="0" dirty="0">
                <a:ln w="22225">
                  <a:solidFill>
                    <a:schemeClr val="bg2"/>
                  </a:solidFill>
                </a:ln>
                <a:noFill/>
              </a:rPr>
              <a:t>Strathclyde Business School</a:t>
            </a:r>
          </a:p>
          <a:p>
            <a:pPr fontAlgn="auto">
              <a:spcAft>
                <a:spcPts val="0"/>
              </a:spcAft>
              <a:defRPr/>
            </a:pPr>
            <a:r>
              <a:rPr lang="en-US" sz="1600" spc="0" dirty="0">
                <a:ln w="22225">
                  <a:solidFill>
                    <a:schemeClr val="bg2"/>
                  </a:solidFill>
                </a:ln>
                <a:noFill/>
              </a:rPr>
              <a:t>University of Strathclyde </a:t>
            </a:r>
          </a:p>
          <a:p>
            <a:pPr fontAlgn="auto">
              <a:spcAft>
                <a:spcPts val="0"/>
              </a:spcAft>
              <a:defRPr/>
            </a:pPr>
            <a:r>
              <a:rPr lang="en-US" sz="1600" spc="0" dirty="0">
                <a:ln w="22225">
                  <a:solidFill>
                    <a:schemeClr val="bg2"/>
                  </a:solidFill>
                </a:ln>
                <a:noFill/>
                <a:hlinkClick r:id="rId4"/>
              </a:rPr>
              <a:t>adam.whitworth@strath.ac.uk</a:t>
            </a:r>
            <a:endParaRPr lang="en-US" sz="16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chemeClr val="bg2"/>
                </a:solidFill>
              </a:ln>
              <a:noFill/>
            </a:endParaRPr>
          </a:p>
          <a:p>
            <a:pPr fontAlgn="auto">
              <a:spcAft>
                <a:spcPts val="0"/>
              </a:spcAft>
              <a:defRPr/>
            </a:pPr>
            <a:endParaRPr lang="en-US" sz="2400" spc="0" dirty="0">
              <a:ln w="22225">
                <a:solidFill>
                  <a:srgbClr val="FFFFFF"/>
                </a:solidFill>
              </a:ln>
            </a:endParaRPr>
          </a:p>
        </p:txBody>
      </p:sp>
      <p:pic>
        <p:nvPicPr>
          <p:cNvPr id="7177" name="Picture 2">
            <a:extLst>
              <a:ext uri="{FF2B5EF4-FFF2-40B4-BE49-F238E27FC236}">
                <a16:creationId xmlns:a16="http://schemas.microsoft.com/office/drawing/2014/main" id="{8962BBA8-F637-C54E-5244-4CE7124B75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9850" y="5783263"/>
            <a:ext cx="41878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256413-BA0A-497B-82BD-07F6792B0F09}"/>
              </a:ext>
            </a:extLst>
          </p:cNvPr>
          <p:cNvSpPr>
            <a:spLocks noGrp="1"/>
          </p:cNvSpPr>
          <p:nvPr>
            <p:ph type="sldNum" sz="quarter" idx="12"/>
          </p:nvPr>
        </p:nvSpPr>
        <p:spPr/>
        <p:txBody>
          <a:bodyPr/>
          <a:lstStyle/>
          <a:p>
            <a:pPr>
              <a:defRPr/>
            </a:pPr>
            <a:fld id="{6BE3F5D1-B25A-4F2E-8E0D-F871946F9D81}" type="slidenum">
              <a:rPr lang="en-US"/>
              <a:pPr>
                <a:defRPr/>
              </a:pPr>
              <a:t>10</a:t>
            </a:fld>
            <a:endParaRPr lang="en-US"/>
          </a:p>
        </p:txBody>
      </p:sp>
      <p:sp>
        <p:nvSpPr>
          <p:cNvPr id="6" name="Title 5">
            <a:extLst>
              <a:ext uri="{FF2B5EF4-FFF2-40B4-BE49-F238E27FC236}">
                <a16:creationId xmlns:a16="http://schemas.microsoft.com/office/drawing/2014/main" id="{9F92F53E-751B-8F02-BA2D-01708B241EC5}"/>
              </a:ext>
            </a:extLst>
          </p:cNvPr>
          <p:cNvSpPr>
            <a:spLocks noGrp="1"/>
          </p:cNvSpPr>
          <p:nvPr>
            <p:ph type="title"/>
          </p:nvPr>
        </p:nvSpPr>
        <p:spPr>
          <a:xfrm>
            <a:off x="1638300" y="149225"/>
            <a:ext cx="9753600" cy="744538"/>
          </a:xfrm>
        </p:spPr>
        <p:txBody>
          <a:bodyPr/>
          <a:lstStyle/>
          <a:p>
            <a:pPr eaLnBrk="1" hangingPunct="1">
              <a:defRPr/>
            </a:pPr>
            <a:r>
              <a:rPr lang="en-GB" sz="3200" dirty="0"/>
              <a:t>Job entry impact evidence</a:t>
            </a:r>
          </a:p>
        </p:txBody>
      </p:sp>
      <p:pic>
        <p:nvPicPr>
          <p:cNvPr id="17412" name="Picture 1" descr="A graph of a number of data&#10;&#10;Description automatically generated with medium confidence">
            <a:extLst>
              <a:ext uri="{FF2B5EF4-FFF2-40B4-BE49-F238E27FC236}">
                <a16:creationId xmlns:a16="http://schemas.microsoft.com/office/drawing/2014/main" id="{9F25F263-7B32-0980-BA0A-1C0EE461F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1000125"/>
            <a:ext cx="7577138" cy="561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F56924-50A7-A02F-FE0E-0D46A07646F7}"/>
              </a:ext>
            </a:extLst>
          </p:cNvPr>
          <p:cNvSpPr>
            <a:spLocks noGrp="1"/>
          </p:cNvSpPr>
          <p:nvPr>
            <p:ph type="sldNum" sz="quarter" idx="12"/>
          </p:nvPr>
        </p:nvSpPr>
        <p:spPr/>
        <p:txBody>
          <a:bodyPr/>
          <a:lstStyle/>
          <a:p>
            <a:pPr>
              <a:defRPr/>
            </a:pPr>
            <a:fld id="{C66C836B-E3A9-42A4-A3E0-60A669C210D8}" type="slidenum">
              <a:rPr lang="en-US"/>
              <a:pPr>
                <a:defRPr/>
              </a:pPr>
              <a:t>11</a:t>
            </a:fld>
            <a:endParaRPr lang="en-US"/>
          </a:p>
        </p:txBody>
      </p:sp>
      <p:sp>
        <p:nvSpPr>
          <p:cNvPr id="6" name="Title 5">
            <a:extLst>
              <a:ext uri="{FF2B5EF4-FFF2-40B4-BE49-F238E27FC236}">
                <a16:creationId xmlns:a16="http://schemas.microsoft.com/office/drawing/2014/main" id="{794A395F-77C3-D449-BD75-16162CB610B0}"/>
              </a:ext>
            </a:extLst>
          </p:cNvPr>
          <p:cNvSpPr>
            <a:spLocks noGrp="1"/>
          </p:cNvSpPr>
          <p:nvPr>
            <p:ph type="title"/>
          </p:nvPr>
        </p:nvSpPr>
        <p:spPr>
          <a:xfrm>
            <a:off x="1638300" y="149225"/>
            <a:ext cx="9753600" cy="744538"/>
          </a:xfrm>
        </p:spPr>
        <p:txBody>
          <a:bodyPr/>
          <a:lstStyle/>
          <a:p>
            <a:pPr eaLnBrk="1" hangingPunct="1">
              <a:defRPr/>
            </a:pPr>
            <a:r>
              <a:rPr lang="en-GB" sz="3200" dirty="0"/>
              <a:t>Job entry impact evidence</a:t>
            </a:r>
          </a:p>
        </p:txBody>
      </p:sp>
      <p:sp>
        <p:nvSpPr>
          <p:cNvPr id="5" name="TextBox 4">
            <a:extLst>
              <a:ext uri="{FF2B5EF4-FFF2-40B4-BE49-F238E27FC236}">
                <a16:creationId xmlns:a16="http://schemas.microsoft.com/office/drawing/2014/main" id="{AA54BA4A-DA0C-0642-C6B3-4BD0763B41DA}"/>
              </a:ext>
            </a:extLst>
          </p:cNvPr>
          <p:cNvSpPr txBox="1"/>
          <p:nvPr/>
        </p:nvSpPr>
        <p:spPr>
          <a:xfrm>
            <a:off x="2763838" y="2844800"/>
            <a:ext cx="993775" cy="261938"/>
          </a:xfrm>
          <a:prstGeom prst="rect">
            <a:avLst/>
          </a:prstGeom>
          <a:solidFill>
            <a:schemeClr val="bg1">
              <a:lumMod val="75000"/>
            </a:schemeClr>
          </a:solidFill>
        </p:spPr>
        <p:txBody>
          <a:bodyPr>
            <a:spAutoFit/>
          </a:bodyPr>
          <a:lstStyle/>
          <a:p>
            <a:pPr>
              <a:defRPr/>
            </a:pPr>
            <a:r>
              <a:rPr lang="en-GB" sz="1100" dirty="0"/>
              <a:t>Within 10m</a:t>
            </a:r>
          </a:p>
        </p:txBody>
      </p:sp>
      <p:sp>
        <p:nvSpPr>
          <p:cNvPr id="18437" name="TextBox 2">
            <a:extLst>
              <a:ext uri="{FF2B5EF4-FFF2-40B4-BE49-F238E27FC236}">
                <a16:creationId xmlns:a16="http://schemas.microsoft.com/office/drawing/2014/main" id="{A946F3C7-455B-7A3C-517A-E4B5757FD869}"/>
              </a:ext>
            </a:extLst>
          </p:cNvPr>
          <p:cNvSpPr txBox="1">
            <a:spLocks noChangeArrowheads="1"/>
          </p:cNvSpPr>
          <p:nvPr/>
        </p:nvSpPr>
        <p:spPr bwMode="auto">
          <a:xfrm>
            <a:off x="2711450" y="1176338"/>
            <a:ext cx="992188" cy="2603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At 12m</a:t>
            </a:r>
          </a:p>
        </p:txBody>
      </p:sp>
      <p:sp>
        <p:nvSpPr>
          <p:cNvPr id="18438" name="TextBox 6">
            <a:extLst>
              <a:ext uri="{FF2B5EF4-FFF2-40B4-BE49-F238E27FC236}">
                <a16:creationId xmlns:a16="http://schemas.microsoft.com/office/drawing/2014/main" id="{6428E445-A483-7DB7-BFD7-BFD98F03DF95}"/>
              </a:ext>
            </a:extLst>
          </p:cNvPr>
          <p:cNvSpPr txBox="1">
            <a:spLocks noChangeArrowheads="1"/>
          </p:cNvSpPr>
          <p:nvPr/>
        </p:nvSpPr>
        <p:spPr bwMode="auto">
          <a:xfrm>
            <a:off x="2125663" y="1689100"/>
            <a:ext cx="1624012" cy="26193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Within 12m for &gt; 1wk</a:t>
            </a:r>
          </a:p>
        </p:txBody>
      </p:sp>
      <p:sp>
        <p:nvSpPr>
          <p:cNvPr id="9" name="TextBox 8">
            <a:extLst>
              <a:ext uri="{FF2B5EF4-FFF2-40B4-BE49-F238E27FC236}">
                <a16:creationId xmlns:a16="http://schemas.microsoft.com/office/drawing/2014/main" id="{24AE1AF3-7655-24C1-9C91-110EEDA9C5AC}"/>
              </a:ext>
            </a:extLst>
          </p:cNvPr>
          <p:cNvSpPr txBox="1"/>
          <p:nvPr/>
        </p:nvSpPr>
        <p:spPr>
          <a:xfrm>
            <a:off x="2763838" y="2606675"/>
            <a:ext cx="993775" cy="261938"/>
          </a:xfrm>
          <a:prstGeom prst="rect">
            <a:avLst/>
          </a:prstGeom>
          <a:solidFill>
            <a:schemeClr val="bg1">
              <a:lumMod val="75000"/>
            </a:schemeClr>
          </a:solidFill>
        </p:spPr>
        <p:txBody>
          <a:bodyPr>
            <a:spAutoFit/>
          </a:bodyPr>
          <a:lstStyle/>
          <a:p>
            <a:pPr>
              <a:defRPr/>
            </a:pPr>
            <a:r>
              <a:rPr lang="en-GB" sz="1100" dirty="0"/>
              <a:t>Within 8m</a:t>
            </a:r>
          </a:p>
        </p:txBody>
      </p:sp>
      <p:sp>
        <p:nvSpPr>
          <p:cNvPr id="18440" name="TextBox 8">
            <a:extLst>
              <a:ext uri="{FF2B5EF4-FFF2-40B4-BE49-F238E27FC236}">
                <a16:creationId xmlns:a16="http://schemas.microsoft.com/office/drawing/2014/main" id="{91941F35-D83D-B784-80B8-346EEDBBEEC1}"/>
              </a:ext>
            </a:extLst>
          </p:cNvPr>
          <p:cNvSpPr txBox="1">
            <a:spLocks noChangeArrowheads="1"/>
          </p:cNvSpPr>
          <p:nvPr/>
        </p:nvSpPr>
        <p:spPr bwMode="auto">
          <a:xfrm>
            <a:off x="2765425" y="2362200"/>
            <a:ext cx="992188" cy="2619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At 12m</a:t>
            </a:r>
          </a:p>
        </p:txBody>
      </p:sp>
      <p:sp>
        <p:nvSpPr>
          <p:cNvPr id="18441" name="TextBox 9">
            <a:extLst>
              <a:ext uri="{FF2B5EF4-FFF2-40B4-BE49-F238E27FC236}">
                <a16:creationId xmlns:a16="http://schemas.microsoft.com/office/drawing/2014/main" id="{3B1F66E8-3729-6AD7-CB4B-6B3EFA5259AC}"/>
              </a:ext>
            </a:extLst>
          </p:cNvPr>
          <p:cNvSpPr txBox="1">
            <a:spLocks noChangeArrowheads="1"/>
          </p:cNvSpPr>
          <p:nvPr/>
        </p:nvSpPr>
        <p:spPr bwMode="auto">
          <a:xfrm>
            <a:off x="2719388" y="3074988"/>
            <a:ext cx="993775" cy="2619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At 12m</a:t>
            </a:r>
          </a:p>
        </p:txBody>
      </p:sp>
      <p:sp>
        <p:nvSpPr>
          <p:cNvPr id="12" name="TextBox 11">
            <a:extLst>
              <a:ext uri="{FF2B5EF4-FFF2-40B4-BE49-F238E27FC236}">
                <a16:creationId xmlns:a16="http://schemas.microsoft.com/office/drawing/2014/main" id="{65098259-C9B7-13F4-BAD8-CF7D45E27084}"/>
              </a:ext>
            </a:extLst>
          </p:cNvPr>
          <p:cNvSpPr txBox="1"/>
          <p:nvPr/>
        </p:nvSpPr>
        <p:spPr>
          <a:xfrm>
            <a:off x="2736850" y="3298825"/>
            <a:ext cx="992188" cy="260350"/>
          </a:xfrm>
          <a:prstGeom prst="rect">
            <a:avLst/>
          </a:prstGeom>
          <a:solidFill>
            <a:schemeClr val="bg1">
              <a:lumMod val="75000"/>
            </a:schemeClr>
          </a:solidFill>
        </p:spPr>
        <p:txBody>
          <a:bodyPr>
            <a:spAutoFit/>
          </a:bodyPr>
          <a:lstStyle/>
          <a:p>
            <a:pPr>
              <a:defRPr/>
            </a:pPr>
            <a:r>
              <a:rPr lang="en-GB" sz="1100" dirty="0"/>
              <a:t>Within 12m</a:t>
            </a:r>
          </a:p>
        </p:txBody>
      </p:sp>
      <p:sp>
        <p:nvSpPr>
          <p:cNvPr id="13" name="TextBox 12">
            <a:extLst>
              <a:ext uri="{FF2B5EF4-FFF2-40B4-BE49-F238E27FC236}">
                <a16:creationId xmlns:a16="http://schemas.microsoft.com/office/drawing/2014/main" id="{77BCAB9D-DC37-6EFB-EF2D-FA8D362E6290}"/>
              </a:ext>
            </a:extLst>
          </p:cNvPr>
          <p:cNvSpPr txBox="1"/>
          <p:nvPr/>
        </p:nvSpPr>
        <p:spPr>
          <a:xfrm>
            <a:off x="2765425" y="3559175"/>
            <a:ext cx="992188" cy="261938"/>
          </a:xfrm>
          <a:prstGeom prst="rect">
            <a:avLst/>
          </a:prstGeom>
          <a:solidFill>
            <a:schemeClr val="bg1">
              <a:lumMod val="75000"/>
            </a:schemeClr>
          </a:solidFill>
        </p:spPr>
        <p:txBody>
          <a:bodyPr>
            <a:spAutoFit/>
          </a:bodyPr>
          <a:lstStyle/>
          <a:p>
            <a:pPr>
              <a:defRPr/>
            </a:pPr>
            <a:r>
              <a:rPr lang="en-GB" sz="1100" dirty="0"/>
              <a:t>Within 12m</a:t>
            </a:r>
          </a:p>
        </p:txBody>
      </p:sp>
      <p:sp>
        <p:nvSpPr>
          <p:cNvPr id="14" name="TextBox 13">
            <a:extLst>
              <a:ext uri="{FF2B5EF4-FFF2-40B4-BE49-F238E27FC236}">
                <a16:creationId xmlns:a16="http://schemas.microsoft.com/office/drawing/2014/main" id="{36D1EC24-187D-3827-A242-354EA5CCF096}"/>
              </a:ext>
            </a:extLst>
          </p:cNvPr>
          <p:cNvSpPr txBox="1"/>
          <p:nvPr/>
        </p:nvSpPr>
        <p:spPr>
          <a:xfrm>
            <a:off x="2786063" y="3819525"/>
            <a:ext cx="993775" cy="261938"/>
          </a:xfrm>
          <a:prstGeom prst="rect">
            <a:avLst/>
          </a:prstGeom>
          <a:solidFill>
            <a:schemeClr val="bg1">
              <a:lumMod val="75000"/>
            </a:schemeClr>
          </a:solidFill>
        </p:spPr>
        <p:txBody>
          <a:bodyPr>
            <a:spAutoFit/>
          </a:bodyPr>
          <a:lstStyle/>
          <a:p>
            <a:pPr>
              <a:defRPr/>
            </a:pPr>
            <a:r>
              <a:rPr lang="en-GB" sz="1100" dirty="0"/>
              <a:t>Within 6m</a:t>
            </a:r>
          </a:p>
        </p:txBody>
      </p:sp>
      <p:sp>
        <p:nvSpPr>
          <p:cNvPr id="15" name="TextBox 14">
            <a:extLst>
              <a:ext uri="{FF2B5EF4-FFF2-40B4-BE49-F238E27FC236}">
                <a16:creationId xmlns:a16="http://schemas.microsoft.com/office/drawing/2014/main" id="{2AAA5A02-1928-6C6F-B703-2F653BE46208}"/>
              </a:ext>
            </a:extLst>
          </p:cNvPr>
          <p:cNvSpPr txBox="1"/>
          <p:nvPr/>
        </p:nvSpPr>
        <p:spPr>
          <a:xfrm>
            <a:off x="2744788" y="4081463"/>
            <a:ext cx="992187" cy="261937"/>
          </a:xfrm>
          <a:prstGeom prst="rect">
            <a:avLst/>
          </a:prstGeom>
          <a:solidFill>
            <a:schemeClr val="bg1">
              <a:lumMod val="75000"/>
            </a:schemeClr>
          </a:solidFill>
        </p:spPr>
        <p:txBody>
          <a:bodyPr>
            <a:spAutoFit/>
          </a:bodyPr>
          <a:lstStyle/>
          <a:p>
            <a:pPr>
              <a:defRPr/>
            </a:pPr>
            <a:r>
              <a:rPr lang="en-GB" sz="1100" dirty="0"/>
              <a:t>Within 6m</a:t>
            </a:r>
          </a:p>
        </p:txBody>
      </p:sp>
      <p:sp>
        <p:nvSpPr>
          <p:cNvPr id="16" name="TextBox 15">
            <a:extLst>
              <a:ext uri="{FF2B5EF4-FFF2-40B4-BE49-F238E27FC236}">
                <a16:creationId xmlns:a16="http://schemas.microsoft.com/office/drawing/2014/main" id="{3AB1510D-FCCC-49A6-DA6F-0DFB53325CBE}"/>
              </a:ext>
            </a:extLst>
          </p:cNvPr>
          <p:cNvSpPr txBox="1"/>
          <p:nvPr/>
        </p:nvSpPr>
        <p:spPr>
          <a:xfrm>
            <a:off x="2794000" y="4498975"/>
            <a:ext cx="992188" cy="261938"/>
          </a:xfrm>
          <a:prstGeom prst="rect">
            <a:avLst/>
          </a:prstGeom>
          <a:solidFill>
            <a:schemeClr val="bg1">
              <a:lumMod val="75000"/>
            </a:schemeClr>
          </a:solidFill>
        </p:spPr>
        <p:txBody>
          <a:bodyPr>
            <a:spAutoFit/>
          </a:bodyPr>
          <a:lstStyle/>
          <a:p>
            <a:pPr>
              <a:defRPr/>
            </a:pPr>
            <a:r>
              <a:rPr lang="en-GB" sz="1100" dirty="0"/>
              <a:t>Within 24m</a:t>
            </a:r>
          </a:p>
        </p:txBody>
      </p:sp>
      <p:sp>
        <p:nvSpPr>
          <p:cNvPr id="17" name="TextBox 16">
            <a:extLst>
              <a:ext uri="{FF2B5EF4-FFF2-40B4-BE49-F238E27FC236}">
                <a16:creationId xmlns:a16="http://schemas.microsoft.com/office/drawing/2014/main" id="{21BC01F8-8DC9-174E-7B60-A64BBEE1B4F8}"/>
              </a:ext>
            </a:extLst>
          </p:cNvPr>
          <p:cNvSpPr txBox="1"/>
          <p:nvPr/>
        </p:nvSpPr>
        <p:spPr>
          <a:xfrm>
            <a:off x="2795588" y="4708525"/>
            <a:ext cx="993775" cy="260350"/>
          </a:xfrm>
          <a:prstGeom prst="rect">
            <a:avLst/>
          </a:prstGeom>
          <a:solidFill>
            <a:schemeClr val="bg1">
              <a:lumMod val="75000"/>
            </a:schemeClr>
          </a:solidFill>
        </p:spPr>
        <p:txBody>
          <a:bodyPr>
            <a:spAutoFit/>
          </a:bodyPr>
          <a:lstStyle/>
          <a:p>
            <a:pPr>
              <a:defRPr/>
            </a:pPr>
            <a:r>
              <a:rPr lang="en-GB" sz="1100" dirty="0"/>
              <a:t>Within 12m</a:t>
            </a:r>
          </a:p>
        </p:txBody>
      </p:sp>
      <p:sp>
        <p:nvSpPr>
          <p:cNvPr id="18" name="TextBox 17">
            <a:extLst>
              <a:ext uri="{FF2B5EF4-FFF2-40B4-BE49-F238E27FC236}">
                <a16:creationId xmlns:a16="http://schemas.microsoft.com/office/drawing/2014/main" id="{5C4CF100-2803-193B-0A8C-14B0FF243F66}"/>
              </a:ext>
            </a:extLst>
          </p:cNvPr>
          <p:cNvSpPr txBox="1"/>
          <p:nvPr/>
        </p:nvSpPr>
        <p:spPr>
          <a:xfrm>
            <a:off x="2736850" y="4962525"/>
            <a:ext cx="992188" cy="260350"/>
          </a:xfrm>
          <a:prstGeom prst="rect">
            <a:avLst/>
          </a:prstGeom>
          <a:solidFill>
            <a:schemeClr val="bg1">
              <a:lumMod val="75000"/>
            </a:schemeClr>
          </a:solidFill>
        </p:spPr>
        <p:txBody>
          <a:bodyPr>
            <a:spAutoFit/>
          </a:bodyPr>
          <a:lstStyle/>
          <a:p>
            <a:pPr>
              <a:defRPr/>
            </a:pPr>
            <a:r>
              <a:rPr lang="en-GB" sz="1100" dirty="0"/>
              <a:t>Within 12m</a:t>
            </a:r>
          </a:p>
        </p:txBody>
      </p:sp>
      <p:sp>
        <p:nvSpPr>
          <p:cNvPr id="19" name="TextBox 18">
            <a:extLst>
              <a:ext uri="{FF2B5EF4-FFF2-40B4-BE49-F238E27FC236}">
                <a16:creationId xmlns:a16="http://schemas.microsoft.com/office/drawing/2014/main" id="{54C12868-CE53-212F-E11A-6941982121EC}"/>
              </a:ext>
            </a:extLst>
          </p:cNvPr>
          <p:cNvSpPr txBox="1"/>
          <p:nvPr/>
        </p:nvSpPr>
        <p:spPr>
          <a:xfrm>
            <a:off x="2711450" y="5187950"/>
            <a:ext cx="1073150" cy="261938"/>
          </a:xfrm>
          <a:prstGeom prst="rect">
            <a:avLst/>
          </a:prstGeom>
          <a:solidFill>
            <a:schemeClr val="bg1">
              <a:lumMod val="75000"/>
            </a:schemeClr>
          </a:solidFill>
        </p:spPr>
        <p:txBody>
          <a:bodyPr>
            <a:spAutoFit/>
          </a:bodyPr>
          <a:lstStyle/>
          <a:p>
            <a:pPr>
              <a:defRPr/>
            </a:pPr>
            <a:r>
              <a:rPr lang="en-GB" sz="1100" dirty="0"/>
              <a:t>Within various</a:t>
            </a:r>
          </a:p>
        </p:txBody>
      </p:sp>
      <p:sp>
        <p:nvSpPr>
          <p:cNvPr id="18450" name="TextBox 20">
            <a:extLst>
              <a:ext uri="{FF2B5EF4-FFF2-40B4-BE49-F238E27FC236}">
                <a16:creationId xmlns:a16="http://schemas.microsoft.com/office/drawing/2014/main" id="{94CE01E3-7461-BCD0-5BFA-A21C010C3C4E}"/>
              </a:ext>
            </a:extLst>
          </p:cNvPr>
          <p:cNvSpPr txBox="1">
            <a:spLocks noChangeArrowheads="1"/>
          </p:cNvSpPr>
          <p:nvPr/>
        </p:nvSpPr>
        <p:spPr bwMode="auto">
          <a:xfrm>
            <a:off x="2698750" y="1436688"/>
            <a:ext cx="992188" cy="2619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At 12m</a:t>
            </a:r>
          </a:p>
        </p:txBody>
      </p:sp>
      <p:sp>
        <p:nvSpPr>
          <p:cNvPr id="21" name="TextBox 20">
            <a:extLst>
              <a:ext uri="{FF2B5EF4-FFF2-40B4-BE49-F238E27FC236}">
                <a16:creationId xmlns:a16="http://schemas.microsoft.com/office/drawing/2014/main" id="{FD1FA8B6-E42F-5247-A3A6-B2C641140BFD}"/>
              </a:ext>
            </a:extLst>
          </p:cNvPr>
          <p:cNvSpPr txBox="1"/>
          <p:nvPr/>
        </p:nvSpPr>
        <p:spPr>
          <a:xfrm>
            <a:off x="2792413" y="5719763"/>
            <a:ext cx="993775" cy="263525"/>
          </a:xfrm>
          <a:prstGeom prst="rect">
            <a:avLst/>
          </a:prstGeom>
          <a:solidFill>
            <a:schemeClr val="bg1">
              <a:lumMod val="75000"/>
            </a:schemeClr>
          </a:solidFill>
        </p:spPr>
        <p:txBody>
          <a:bodyPr>
            <a:spAutoFit/>
          </a:bodyPr>
          <a:lstStyle/>
          <a:p>
            <a:pPr>
              <a:defRPr/>
            </a:pPr>
            <a:r>
              <a:rPr lang="en-GB" sz="1100" dirty="0"/>
              <a:t>Within 12m</a:t>
            </a:r>
          </a:p>
        </p:txBody>
      </p:sp>
      <p:sp>
        <p:nvSpPr>
          <p:cNvPr id="18452" name="TextBox 19">
            <a:extLst>
              <a:ext uri="{FF2B5EF4-FFF2-40B4-BE49-F238E27FC236}">
                <a16:creationId xmlns:a16="http://schemas.microsoft.com/office/drawing/2014/main" id="{2CFA83DD-6C19-211C-CC5E-6DC81F4016EB}"/>
              </a:ext>
            </a:extLst>
          </p:cNvPr>
          <p:cNvSpPr txBox="1">
            <a:spLocks noChangeArrowheads="1"/>
          </p:cNvSpPr>
          <p:nvPr/>
        </p:nvSpPr>
        <p:spPr bwMode="auto">
          <a:xfrm>
            <a:off x="2336800" y="5445125"/>
            <a:ext cx="1420813" cy="26193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At intervention end</a:t>
            </a:r>
          </a:p>
        </p:txBody>
      </p:sp>
      <p:sp>
        <p:nvSpPr>
          <p:cNvPr id="18453" name="TextBox 6">
            <a:extLst>
              <a:ext uri="{FF2B5EF4-FFF2-40B4-BE49-F238E27FC236}">
                <a16:creationId xmlns:a16="http://schemas.microsoft.com/office/drawing/2014/main" id="{65ABD8CC-B8F3-BA2F-52B3-AA76CA35115F}"/>
              </a:ext>
            </a:extLst>
          </p:cNvPr>
          <p:cNvSpPr txBox="1">
            <a:spLocks noChangeArrowheads="1"/>
          </p:cNvSpPr>
          <p:nvPr/>
        </p:nvSpPr>
        <p:spPr bwMode="auto">
          <a:xfrm>
            <a:off x="1622425" y="2012950"/>
            <a:ext cx="2081213" cy="2603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Within &amp; at 12m / 13+ wks</a:t>
            </a:r>
          </a:p>
        </p:txBody>
      </p:sp>
      <p:pic>
        <p:nvPicPr>
          <p:cNvPr id="18454" name="Picture 1" descr="A graph of a number of data&#10;&#10;Description automatically generated with medium confidence">
            <a:extLst>
              <a:ext uri="{FF2B5EF4-FFF2-40B4-BE49-F238E27FC236}">
                <a16:creationId xmlns:a16="http://schemas.microsoft.com/office/drawing/2014/main" id="{1FB28040-E3D4-DAA8-7FC2-6E6250D3F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1000125"/>
            <a:ext cx="7577138" cy="561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2E6376C-D404-4AF9-00FE-5776B4023F0E}"/>
              </a:ext>
            </a:extLst>
          </p:cNvPr>
          <p:cNvSpPr txBox="1"/>
          <p:nvPr/>
        </p:nvSpPr>
        <p:spPr>
          <a:xfrm>
            <a:off x="2711450" y="4295775"/>
            <a:ext cx="992188" cy="261938"/>
          </a:xfrm>
          <a:prstGeom prst="rect">
            <a:avLst/>
          </a:prstGeom>
          <a:solidFill>
            <a:schemeClr val="bg1">
              <a:lumMod val="75000"/>
            </a:schemeClr>
          </a:solidFill>
        </p:spPr>
        <p:txBody>
          <a:bodyPr>
            <a:spAutoFit/>
          </a:bodyPr>
          <a:lstStyle/>
          <a:p>
            <a:pPr>
              <a:defRPr/>
            </a:pPr>
            <a:r>
              <a:rPr lang="en-GB" sz="1100" dirty="0"/>
              <a:t>Within 18m</a:t>
            </a:r>
          </a:p>
        </p:txBody>
      </p:sp>
      <p:sp>
        <p:nvSpPr>
          <p:cNvPr id="18456" name="TextBox 6">
            <a:extLst>
              <a:ext uri="{FF2B5EF4-FFF2-40B4-BE49-F238E27FC236}">
                <a16:creationId xmlns:a16="http://schemas.microsoft.com/office/drawing/2014/main" id="{5B4500B1-818E-7764-975B-B8E1F4DE8B07}"/>
              </a:ext>
            </a:extLst>
          </p:cNvPr>
          <p:cNvSpPr txBox="1">
            <a:spLocks noChangeArrowheads="1"/>
          </p:cNvSpPr>
          <p:nvPr/>
        </p:nvSpPr>
        <p:spPr bwMode="auto">
          <a:xfrm>
            <a:off x="1076325" y="6145213"/>
            <a:ext cx="2097088" cy="4318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1100"/>
              <a:t>Brinchmann et al (2024): additional days only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2D3A21F-CF87-25C0-8174-441337CE6CE4}"/>
              </a:ext>
            </a:extLst>
          </p:cNvPr>
          <p:cNvSpPr>
            <a:spLocks noGrp="1"/>
          </p:cNvSpPr>
          <p:nvPr>
            <p:ph type="sldNum" sz="quarter" idx="12"/>
          </p:nvPr>
        </p:nvSpPr>
        <p:spPr/>
        <p:txBody>
          <a:bodyPr/>
          <a:lstStyle/>
          <a:p>
            <a:pPr>
              <a:defRPr/>
            </a:pPr>
            <a:fld id="{F37FDE1F-680D-497B-B6BD-982E69AD6A27}" type="slidenum">
              <a:rPr lang="en-US" smtClean="0"/>
              <a:pPr>
                <a:defRPr/>
              </a:pPr>
              <a:t>12</a:t>
            </a:fld>
            <a:endParaRPr lang="en-US"/>
          </a:p>
        </p:txBody>
      </p:sp>
      <p:pic>
        <p:nvPicPr>
          <p:cNvPr id="19459" name="Picture 4" descr="A graph with numbers and lines&#10;&#10;Description automatically generated">
            <a:extLst>
              <a:ext uri="{FF2B5EF4-FFF2-40B4-BE49-F238E27FC236}">
                <a16:creationId xmlns:a16="http://schemas.microsoft.com/office/drawing/2014/main" id="{68D27E36-E745-91FD-0046-BA408FA9E8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154" t="4691" r="7446" b="1863"/>
          <a:stretch>
            <a:fillRect/>
          </a:stretch>
        </p:blipFill>
        <p:spPr bwMode="auto">
          <a:xfrm>
            <a:off x="2463800" y="601663"/>
            <a:ext cx="7672388" cy="624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a:extLst>
              <a:ext uri="{FF2B5EF4-FFF2-40B4-BE49-F238E27FC236}">
                <a16:creationId xmlns:a16="http://schemas.microsoft.com/office/drawing/2014/main" id="{7AD80229-7A51-7CDC-A6DF-591BD634E078}"/>
              </a:ext>
            </a:extLst>
          </p:cNvPr>
          <p:cNvSpPr>
            <a:spLocks noGrp="1"/>
          </p:cNvSpPr>
          <p:nvPr>
            <p:ph type="title"/>
          </p:nvPr>
        </p:nvSpPr>
        <p:spPr>
          <a:xfrm>
            <a:off x="1638300" y="149225"/>
            <a:ext cx="9753600" cy="744538"/>
          </a:xfrm>
        </p:spPr>
        <p:txBody>
          <a:bodyPr/>
          <a:lstStyle/>
          <a:p>
            <a:pPr eaLnBrk="1" hangingPunct="1">
              <a:defRPr/>
            </a:pPr>
            <a:r>
              <a:rPr lang="en-GB" sz="3200" dirty="0"/>
              <a:t>Meta-analysis of job entry impact evidence</a:t>
            </a:r>
          </a:p>
        </p:txBody>
      </p:sp>
      <p:sp>
        <p:nvSpPr>
          <p:cNvPr id="19461" name="TextBox 6">
            <a:extLst>
              <a:ext uri="{FF2B5EF4-FFF2-40B4-BE49-F238E27FC236}">
                <a16:creationId xmlns:a16="http://schemas.microsoft.com/office/drawing/2014/main" id="{2F2FC608-AB5F-D4C6-7298-E88798C2B42D}"/>
              </a:ext>
            </a:extLst>
          </p:cNvPr>
          <p:cNvSpPr txBox="1">
            <a:spLocks noChangeArrowheads="1"/>
          </p:cNvSpPr>
          <p:nvPr/>
        </p:nvSpPr>
        <p:spPr bwMode="auto">
          <a:xfrm>
            <a:off x="4497388" y="6577013"/>
            <a:ext cx="1339850" cy="2778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GB" altLang="en-US" sz="1200"/>
              <a:t>1.71 [1.43, 2.04]</a:t>
            </a:r>
          </a:p>
        </p:txBody>
      </p:sp>
      <p:cxnSp>
        <p:nvCxnSpPr>
          <p:cNvPr id="9" name="Straight Arrow Connector 8">
            <a:extLst>
              <a:ext uri="{FF2B5EF4-FFF2-40B4-BE49-F238E27FC236}">
                <a16:creationId xmlns:a16="http://schemas.microsoft.com/office/drawing/2014/main" id="{86BCA102-4EFB-14FE-07CF-3F89877669F0}"/>
              </a:ext>
            </a:extLst>
          </p:cNvPr>
          <p:cNvCxnSpPr/>
          <p:nvPr/>
        </p:nvCxnSpPr>
        <p:spPr>
          <a:xfrm flipV="1">
            <a:off x="5029200" y="6135688"/>
            <a:ext cx="0" cy="441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B5E71A7-E235-3D83-C462-EAE3E6F48A77}"/>
              </a:ext>
            </a:extLst>
          </p:cNvPr>
          <p:cNvSpPr>
            <a:spLocks noGrp="1"/>
          </p:cNvSpPr>
          <p:nvPr>
            <p:ph type="sldNum" sz="quarter" idx="12"/>
          </p:nvPr>
        </p:nvSpPr>
        <p:spPr/>
        <p:txBody>
          <a:bodyPr/>
          <a:lstStyle/>
          <a:p>
            <a:pPr>
              <a:defRPr/>
            </a:pPr>
            <a:fld id="{4FD9680F-F7C1-49B4-B4E2-7229952BEEE1}" type="slidenum">
              <a:rPr lang="en-US"/>
              <a:pPr>
                <a:defRPr/>
              </a:pPr>
              <a:t>13</a:t>
            </a:fld>
            <a:endParaRPr lang="en-US"/>
          </a:p>
        </p:txBody>
      </p:sp>
      <p:graphicFrame>
        <p:nvGraphicFramePr>
          <p:cNvPr id="2" name="Table 1">
            <a:extLst>
              <a:ext uri="{FF2B5EF4-FFF2-40B4-BE49-F238E27FC236}">
                <a16:creationId xmlns:a16="http://schemas.microsoft.com/office/drawing/2014/main" id="{03F5DA01-3E5F-25EA-EFC3-F2DCE415BCCC}"/>
              </a:ext>
            </a:extLst>
          </p:cNvPr>
          <p:cNvGraphicFramePr>
            <a:graphicFrameLocks noGrp="1"/>
          </p:cNvGraphicFramePr>
          <p:nvPr>
            <p:extLst>
              <p:ext uri="{D42A27DB-BD31-4B8C-83A1-F6EECF244321}">
                <p14:modId xmlns:p14="http://schemas.microsoft.com/office/powerpoint/2010/main" val="2722371596"/>
              </p:ext>
            </p:extLst>
          </p:nvPr>
        </p:nvGraphicFramePr>
        <p:xfrm>
          <a:off x="0" y="0"/>
          <a:ext cx="12191999" cy="6906166"/>
        </p:xfrm>
        <a:graphic>
          <a:graphicData uri="http://schemas.openxmlformats.org/drawingml/2006/table">
            <a:tbl>
              <a:tblPr firstRow="1" firstCol="1" bandRow="1">
                <a:tableStyleId>{5C22544A-7EE6-4342-B048-85BDC9FD1C3A}</a:tableStyleId>
              </a:tblPr>
              <a:tblGrid>
                <a:gridCol w="1521023">
                  <a:extLst>
                    <a:ext uri="{9D8B030D-6E8A-4147-A177-3AD203B41FA5}">
                      <a16:colId xmlns:a16="http://schemas.microsoft.com/office/drawing/2014/main" val="20000"/>
                    </a:ext>
                  </a:extLst>
                </a:gridCol>
                <a:gridCol w="2133271">
                  <a:extLst>
                    <a:ext uri="{9D8B030D-6E8A-4147-A177-3AD203B41FA5}">
                      <a16:colId xmlns:a16="http://schemas.microsoft.com/office/drawing/2014/main" val="20001"/>
                    </a:ext>
                  </a:extLst>
                </a:gridCol>
                <a:gridCol w="3638165">
                  <a:extLst>
                    <a:ext uri="{9D8B030D-6E8A-4147-A177-3AD203B41FA5}">
                      <a16:colId xmlns:a16="http://schemas.microsoft.com/office/drawing/2014/main" val="20002"/>
                    </a:ext>
                  </a:extLst>
                </a:gridCol>
                <a:gridCol w="543882">
                  <a:extLst>
                    <a:ext uri="{9D8B030D-6E8A-4147-A177-3AD203B41FA5}">
                      <a16:colId xmlns:a16="http://schemas.microsoft.com/office/drawing/2014/main" val="20003"/>
                    </a:ext>
                  </a:extLst>
                </a:gridCol>
                <a:gridCol w="653733">
                  <a:extLst>
                    <a:ext uri="{9D8B030D-6E8A-4147-A177-3AD203B41FA5}">
                      <a16:colId xmlns:a16="http://schemas.microsoft.com/office/drawing/2014/main" val="20004"/>
                    </a:ext>
                  </a:extLst>
                </a:gridCol>
                <a:gridCol w="652964">
                  <a:extLst>
                    <a:ext uri="{9D8B030D-6E8A-4147-A177-3AD203B41FA5}">
                      <a16:colId xmlns:a16="http://schemas.microsoft.com/office/drawing/2014/main" val="20005"/>
                    </a:ext>
                  </a:extLst>
                </a:gridCol>
                <a:gridCol w="544649">
                  <a:extLst>
                    <a:ext uri="{9D8B030D-6E8A-4147-A177-3AD203B41FA5}">
                      <a16:colId xmlns:a16="http://schemas.microsoft.com/office/drawing/2014/main" val="20006"/>
                    </a:ext>
                  </a:extLst>
                </a:gridCol>
                <a:gridCol w="762048">
                  <a:extLst>
                    <a:ext uri="{9D8B030D-6E8A-4147-A177-3AD203B41FA5}">
                      <a16:colId xmlns:a16="http://schemas.microsoft.com/office/drawing/2014/main" val="20007"/>
                    </a:ext>
                  </a:extLst>
                </a:gridCol>
                <a:gridCol w="653733">
                  <a:extLst>
                    <a:ext uri="{9D8B030D-6E8A-4147-A177-3AD203B41FA5}">
                      <a16:colId xmlns:a16="http://schemas.microsoft.com/office/drawing/2014/main" val="20008"/>
                    </a:ext>
                  </a:extLst>
                </a:gridCol>
                <a:gridCol w="544649">
                  <a:extLst>
                    <a:ext uri="{9D8B030D-6E8A-4147-A177-3AD203B41FA5}">
                      <a16:colId xmlns:a16="http://schemas.microsoft.com/office/drawing/2014/main" val="20009"/>
                    </a:ext>
                  </a:extLst>
                </a:gridCol>
                <a:gridCol w="543882">
                  <a:extLst>
                    <a:ext uri="{9D8B030D-6E8A-4147-A177-3AD203B41FA5}">
                      <a16:colId xmlns:a16="http://schemas.microsoft.com/office/drawing/2014/main" val="20010"/>
                    </a:ext>
                  </a:extLst>
                </a:gridCol>
              </a:tblGrid>
              <a:tr h="214842">
                <a:tc>
                  <a:txBody>
                    <a:bodyPr/>
                    <a:lstStyle/>
                    <a:p>
                      <a:pPr>
                        <a:lnSpc>
                          <a:spcPct val="100000"/>
                        </a:lnSpc>
                        <a:spcAft>
                          <a:spcPts val="0"/>
                        </a:spcAft>
                      </a:pPr>
                      <a:endParaRPr lang="en-GB" sz="800" b="1" kern="100" dirty="0">
                        <a:effectLst/>
                        <a:latin typeface="+mn-lt"/>
                        <a:ea typeface="Calibri" panose="020F0502020204030204" pitchFamily="34" charset="0"/>
                        <a:cs typeface="Times New Roman" panose="02020603050405020304" pitchFamily="18" charset="0"/>
                      </a:endParaRPr>
                    </a:p>
                  </a:txBody>
                  <a:tcPr marL="35925" marR="35925" marT="0" marB="0" anchor="ctr"/>
                </a:tc>
                <a:tc>
                  <a:txBody>
                    <a:bodyPr/>
                    <a:lstStyle/>
                    <a:p>
                      <a:pPr>
                        <a:lnSpc>
                          <a:spcPct val="100000"/>
                        </a:lnSpc>
                        <a:spcAft>
                          <a:spcPts val="0"/>
                        </a:spcAft>
                      </a:pPr>
                      <a:endParaRPr lang="en-GB" sz="800" b="1" kern="100" dirty="0">
                        <a:effectLst/>
                        <a:latin typeface="+mn-lt"/>
                        <a:ea typeface="Calibri" panose="020F0502020204030204" pitchFamily="34" charset="0"/>
                        <a:cs typeface="Times New Roman" panose="02020603050405020304" pitchFamily="18" charset="0"/>
                      </a:endParaRPr>
                    </a:p>
                  </a:txBody>
                  <a:tcPr marL="35925" marR="35925" marT="0" marB="0" anchor="ctr"/>
                </a:tc>
                <a:tc>
                  <a:txBody>
                    <a:bodyPr/>
                    <a:lstStyle/>
                    <a:p>
                      <a:pPr>
                        <a:lnSpc>
                          <a:spcPct val="100000"/>
                        </a:lnSpc>
                        <a:spcAft>
                          <a:spcPts val="0"/>
                        </a:spcAft>
                      </a:pPr>
                      <a:endParaRPr lang="en-GB" sz="800" b="1" kern="100">
                        <a:effectLst/>
                        <a:latin typeface="+mn-lt"/>
                        <a:ea typeface="Calibri" panose="020F0502020204030204" pitchFamily="34" charset="0"/>
                        <a:cs typeface="Times New Roman" panose="02020603050405020304" pitchFamily="18" charset="0"/>
                      </a:endParaRPr>
                    </a:p>
                  </a:txBody>
                  <a:tcPr marL="35925" marR="35925" marT="0" marB="0" anchor="ctr"/>
                </a:tc>
                <a:tc gridSpan="3">
                  <a:txBody>
                    <a:bodyPr/>
                    <a:lstStyle/>
                    <a:p>
                      <a:pPr algn="ctr">
                        <a:lnSpc>
                          <a:spcPct val="100000"/>
                        </a:lnSpc>
                        <a:spcAft>
                          <a:spcPts val="0"/>
                        </a:spcAft>
                      </a:pPr>
                      <a:r>
                        <a:rPr lang="en-GB" sz="800" b="1" kern="100" dirty="0">
                          <a:effectLst/>
                          <a:latin typeface="+mn-lt"/>
                          <a:ea typeface="Calibri" panose="020F0502020204030204" pitchFamily="34" charset="0"/>
                          <a:cs typeface="Times New Roman" panose="02020603050405020304" pitchFamily="18" charset="0"/>
                        </a:rPr>
                        <a:t>IPS / SEQF</a:t>
                      </a:r>
                    </a:p>
                  </a:txBody>
                  <a:tcPr marL="35925" marR="35925" marT="0" marB="0" anchor="ctr"/>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gridSpan="3">
                  <a:txBody>
                    <a:bodyPr/>
                    <a:lstStyle/>
                    <a:p>
                      <a:pPr algn="ctr">
                        <a:lnSpc>
                          <a:spcPct val="100000"/>
                        </a:lnSpc>
                        <a:spcAft>
                          <a:spcPts val="0"/>
                        </a:spcAft>
                      </a:pPr>
                      <a:r>
                        <a:rPr lang="en-GB" sz="800" b="1" kern="100" dirty="0">
                          <a:effectLst/>
                          <a:latin typeface="+mn-lt"/>
                          <a:ea typeface="Calibri" panose="020F0502020204030204" pitchFamily="34" charset="0"/>
                          <a:cs typeface="Times New Roman" panose="02020603050405020304" pitchFamily="18" charset="0"/>
                        </a:rPr>
                        <a:t>Control</a:t>
                      </a:r>
                    </a:p>
                  </a:txBody>
                  <a:tcPr marL="35925" marR="35925" marT="0" marB="0" anchor="ctr"/>
                </a:tc>
                <a:tc hMerge="1">
                  <a:txBody>
                    <a:bodyPr/>
                    <a:lstStyle/>
                    <a:p>
                      <a:pPr>
                        <a:lnSpc>
                          <a:spcPct val="100000"/>
                        </a:lnSpc>
                        <a:spcAft>
                          <a:spcPts val="0"/>
                        </a:spcAft>
                      </a:pP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endParaRPr lang="en-GB" sz="800" b="1" kern="100">
                        <a:effectLst/>
                        <a:latin typeface="+mn-lt"/>
                        <a:ea typeface="Calibri" panose="020F0502020204030204" pitchFamily="34" charset="0"/>
                        <a:cs typeface="Times New Roman" panose="02020603050405020304" pitchFamily="18" charset="0"/>
                      </a:endParaRPr>
                    </a:p>
                  </a:txBody>
                  <a:tcPr marL="35925" marR="35925" marT="0" marB="0" anchor="ctr"/>
                </a:tc>
                <a:tc>
                  <a:txBody>
                    <a:bodyPr/>
                    <a:lstStyle/>
                    <a:p>
                      <a:pPr>
                        <a:lnSpc>
                          <a:spcPct val="100000"/>
                        </a:lnSpc>
                        <a:spcAft>
                          <a:spcPts val="0"/>
                        </a:spcAft>
                      </a:pPr>
                      <a:endParaRPr lang="en-GB" sz="800" b="1" kern="100" dirty="0">
                        <a:effectLst/>
                        <a:latin typeface="+mn-lt"/>
                        <a:ea typeface="Calibri" panose="020F0502020204030204" pitchFamily="34" charset="0"/>
                        <a:cs typeface="Times New Roman" panose="02020603050405020304" pitchFamily="18" charset="0"/>
                      </a:endParaRPr>
                    </a:p>
                  </a:txBody>
                  <a:tcPr marL="35925" marR="35925" marT="0" marB="0" anchor="ctr"/>
                </a:tc>
                <a:extLst>
                  <a:ext uri="{0D108BD9-81ED-4DB2-BD59-A6C34878D82A}">
                    <a16:rowId xmlns:a16="http://schemas.microsoft.com/office/drawing/2014/main" val="2502767169"/>
                  </a:ext>
                </a:extLst>
              </a:tr>
              <a:tr h="214842">
                <a:tc>
                  <a:txBody>
                    <a:bodyPr/>
                    <a:lstStyle/>
                    <a:p>
                      <a:pPr>
                        <a:lnSpc>
                          <a:spcPct val="100000"/>
                        </a:lnSpc>
                        <a:spcAft>
                          <a:spcPts val="0"/>
                        </a:spcAft>
                      </a:pPr>
                      <a:r>
                        <a:rPr lang="en-GB" sz="800" b="1" kern="100">
                          <a:solidFill>
                            <a:schemeClr val="bg1"/>
                          </a:solidFill>
                          <a:effectLst/>
                          <a:latin typeface="+mn-lt"/>
                        </a:rPr>
                        <a:t>Study</a:t>
                      </a:r>
                      <a:endParaRPr lang="en-GB" sz="800" b="1" kern="10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tc>
                <a:tc>
                  <a:txBody>
                    <a:bodyPr/>
                    <a:lstStyle/>
                    <a:p>
                      <a:pPr>
                        <a:lnSpc>
                          <a:spcPct val="100000"/>
                        </a:lnSpc>
                        <a:spcAft>
                          <a:spcPts val="0"/>
                        </a:spcAft>
                      </a:pPr>
                      <a:r>
                        <a:rPr lang="en-GB" sz="800" b="1" kern="100" dirty="0">
                          <a:solidFill>
                            <a:schemeClr val="bg1"/>
                          </a:solidFill>
                          <a:effectLst/>
                          <a:latin typeface="+mn-lt"/>
                        </a:rPr>
                        <a:t>Population</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Definition</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n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Mean /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SD</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n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Mean /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SD</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Sig</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tc>
                  <a:txBody>
                    <a:bodyPr/>
                    <a:lstStyle/>
                    <a:p>
                      <a:pPr>
                        <a:lnSpc>
                          <a:spcPct val="100000"/>
                        </a:lnSpc>
                        <a:spcAft>
                          <a:spcPts val="0"/>
                        </a:spcAft>
                      </a:pPr>
                      <a:r>
                        <a:rPr lang="en-GB" sz="800" b="1" kern="100" dirty="0">
                          <a:solidFill>
                            <a:schemeClr val="bg1"/>
                          </a:solidFill>
                          <a:effectLst/>
                          <a:latin typeface="+mn-lt"/>
                        </a:rPr>
                        <a:t>Ratio</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925" marR="35925" marT="0" marB="0" anchor="ctr">
                    <a:solidFill>
                      <a:schemeClr val="accent1"/>
                    </a:solidFill>
                  </a:tcPr>
                </a:tc>
                <a:extLst>
                  <a:ext uri="{0D108BD9-81ED-4DB2-BD59-A6C34878D82A}">
                    <a16:rowId xmlns:a16="http://schemas.microsoft.com/office/drawing/2014/main" val="10000"/>
                  </a:ext>
                </a:extLst>
              </a:tr>
              <a:tr h="279324">
                <a:tc gridSpan="10">
                  <a:txBody>
                    <a:bodyPr/>
                    <a:lstStyle/>
                    <a:p>
                      <a:pPr>
                        <a:lnSpc>
                          <a:spcPct val="100000"/>
                        </a:lnSpc>
                        <a:spcAft>
                          <a:spcPts val="0"/>
                        </a:spcAft>
                      </a:pPr>
                      <a:r>
                        <a:rPr lang="en-GB" sz="800" kern="100" dirty="0">
                          <a:effectLst/>
                        </a:rPr>
                        <a:t>Total work hours (Overall weighted ratio = 14.1)</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dirty="0">
                          <a:effectLst/>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solidFill>
                      <a:schemeClr val="accent1"/>
                    </a:solidFill>
                  </a:tcPr>
                </a:tc>
                <a:extLst>
                  <a:ext uri="{0D108BD9-81ED-4DB2-BD59-A6C34878D82A}">
                    <a16:rowId xmlns:a16="http://schemas.microsoft.com/office/drawing/2014/main" val="10001"/>
                  </a:ext>
                </a:extLst>
              </a:tr>
              <a:tr h="214842">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Substance misuse and/or CMH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Total work hours over 6 month follow-up if employed</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266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2"/>
                  </a:ext>
                </a:extLst>
              </a:tr>
              <a:tr h="214842">
                <a:tc>
                  <a:txBody>
                    <a:bodyPr/>
                    <a:lstStyle/>
                    <a:p>
                      <a:pPr>
                        <a:lnSpc>
                          <a:spcPct val="100000"/>
                        </a:lnSpc>
                        <a:spcAft>
                          <a:spcPts val="0"/>
                        </a:spcAft>
                      </a:pPr>
                      <a:r>
                        <a:rPr lang="en-GB" sz="800" kern="100">
                          <a:effectLst/>
                        </a:rPr>
                        <a:t>Bejerholm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Affective disorders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Total work hours within 12m follow-up (all participants)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210.4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432.8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19.2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54.79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3"/>
                  </a:ext>
                </a:extLst>
              </a:tr>
              <a:tr h="214842">
                <a:tc>
                  <a:txBody>
                    <a:bodyPr/>
                    <a:lstStyle/>
                    <a:p>
                      <a:pPr>
                        <a:lnSpc>
                          <a:spcPct val="100000"/>
                        </a:lnSpc>
                        <a:spcAft>
                          <a:spcPts val="0"/>
                        </a:spcAft>
                      </a:pPr>
                      <a:r>
                        <a:rPr lang="en-GB" sz="800" kern="100">
                          <a:effectLst/>
                        </a:rPr>
                        <a:t>Davis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Mild to moderate mental health</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Total work hours within 12m follow-up (all participants)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656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661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494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2.78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4"/>
                  </a:ext>
                </a:extLst>
              </a:tr>
              <a:tr h="214842">
                <a:tc>
                  <a:txBody>
                    <a:bodyPr/>
                    <a:lstStyle/>
                    <a:p>
                      <a:pPr>
                        <a:lnSpc>
                          <a:spcPct val="100000"/>
                        </a:lnSpc>
                        <a:spcAft>
                          <a:spcPts val="0"/>
                        </a:spcAft>
                      </a:pPr>
                      <a:r>
                        <a:rPr lang="en-GB" sz="800" kern="100">
                          <a:effectLst/>
                        </a:rPr>
                        <a:t>Sveinsdottir et al (2020)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NEET young adults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Total work hours within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140.0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249.4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13.95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55.48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5"/>
                  </a:ext>
                </a:extLst>
              </a:tr>
              <a:tr h="214842">
                <a:tc>
                  <a:txBody>
                    <a:bodyPr/>
                    <a:lstStyle/>
                    <a:p>
                      <a:pPr>
                        <a:lnSpc>
                          <a:spcPct val="100000"/>
                        </a:lnSpc>
                        <a:spcAft>
                          <a:spcPts val="0"/>
                        </a:spcAft>
                      </a:pPr>
                      <a:r>
                        <a:rPr lang="en-GB" sz="800" kern="100">
                          <a:effectLst/>
                        </a:rPr>
                        <a:t>Marsden et al (2024)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Total days employed within 18m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132.6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141.6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6"/>
                  </a:ext>
                </a:extLst>
              </a:tr>
              <a:tr h="214842">
                <a:tc>
                  <a:txBody>
                    <a:bodyPr/>
                    <a:lstStyle/>
                    <a:p>
                      <a:pPr>
                        <a:lnSpc>
                          <a:spcPct val="100000"/>
                        </a:lnSpc>
                        <a:spcAft>
                          <a:spcPts val="0"/>
                        </a:spcAft>
                      </a:pPr>
                      <a:r>
                        <a:rPr lang="en-GB" sz="800" kern="100">
                          <a:effectLst/>
                        </a:rPr>
                        <a:t>Brinchmann et al (2024)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CMH or somatic disorder</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Average additional work days due to IPS per year per person</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561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3150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7"/>
                  </a:ext>
                </a:extLst>
              </a:tr>
              <a:tr h="229831">
                <a:tc gridSpan="10">
                  <a:txBody>
                    <a:bodyPr/>
                    <a:lstStyle/>
                    <a:p>
                      <a:pPr>
                        <a:lnSpc>
                          <a:spcPct val="100000"/>
                        </a:lnSpc>
                        <a:spcAft>
                          <a:spcPts val="0"/>
                        </a:spcAft>
                      </a:pPr>
                      <a:r>
                        <a:rPr lang="en-GB" sz="800" kern="100" dirty="0">
                          <a:effectLst/>
                        </a:rPr>
                        <a:t>Weekly hours worked (Overall weighted ratio = 6.7)</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8"/>
                  </a:ext>
                </a:extLst>
              </a:tr>
              <a:tr h="121924">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work hours over 6 month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09"/>
                  </a:ext>
                </a:extLst>
              </a:tr>
              <a:tr h="121924">
                <a:tc>
                  <a:txBody>
                    <a:bodyPr/>
                    <a:lstStyle/>
                    <a:p>
                      <a:pPr>
                        <a:lnSpc>
                          <a:spcPct val="100000"/>
                        </a:lnSpc>
                        <a:spcAft>
                          <a:spcPts val="0"/>
                        </a:spcAft>
                      </a:pPr>
                      <a:r>
                        <a:rPr lang="en-GB" sz="800" kern="100">
                          <a:effectLst/>
                        </a:rPr>
                        <a:t>Bejerholm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Affective disorders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at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36.67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0"/>
                  </a:ext>
                </a:extLst>
              </a:tr>
              <a:tr h="243848">
                <a:tc>
                  <a:txBody>
                    <a:bodyPr/>
                    <a:lstStyle/>
                    <a:p>
                      <a:pPr>
                        <a:lnSpc>
                          <a:spcPct val="100000"/>
                        </a:lnSpc>
                        <a:spcAft>
                          <a:spcPts val="0"/>
                        </a:spcAft>
                      </a:pPr>
                      <a:r>
                        <a:rPr lang="en-GB" sz="800" kern="100">
                          <a:effectLst/>
                        </a:rPr>
                        <a:t>Sveinsdottir et al (2020)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NEET young adults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Percentage ever working &gt;=20hrs per week during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6.17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1"/>
                  </a:ext>
                </a:extLst>
              </a:tr>
              <a:tr h="214842">
                <a:tc>
                  <a:txBody>
                    <a:bodyPr/>
                    <a:lstStyle/>
                    <a:p>
                      <a:pPr>
                        <a:lnSpc>
                          <a:spcPct val="100000"/>
                        </a:lnSpc>
                        <a:spcAft>
                          <a:spcPts val="0"/>
                        </a:spcAft>
                      </a:pPr>
                      <a:r>
                        <a:rPr lang="en-GB" sz="800" kern="100">
                          <a:effectLst/>
                        </a:rPr>
                        <a:t>Ottomanelli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during 12m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&lt;0.05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1.29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2"/>
                  </a:ext>
                </a:extLst>
              </a:tr>
              <a:tr h="214842">
                <a:tc>
                  <a:txBody>
                    <a:bodyPr/>
                    <a:lstStyle/>
                    <a:p>
                      <a:pPr>
                        <a:lnSpc>
                          <a:spcPct val="100000"/>
                        </a:lnSpc>
                        <a:spcAft>
                          <a:spcPts val="0"/>
                        </a:spcAft>
                      </a:pPr>
                      <a:r>
                        <a:rPr lang="en-GB" sz="800" kern="100">
                          <a:effectLst/>
                        </a:rPr>
                        <a:t>Poremski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Moderate to severe MH</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23.2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1.67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3"/>
                  </a:ext>
                </a:extLst>
              </a:tr>
              <a:tr h="243848">
                <a:tc>
                  <a:txBody>
                    <a:bodyPr/>
                    <a:lstStyle/>
                    <a:p>
                      <a:pPr>
                        <a:lnSpc>
                          <a:spcPct val="100000"/>
                        </a:lnSpc>
                        <a:spcAft>
                          <a:spcPts val="0"/>
                        </a:spcAft>
                      </a:pPr>
                      <a:r>
                        <a:rPr lang="en-GB" sz="800" kern="100">
                          <a:effectLst/>
                        </a:rPr>
                        <a:t>Ferguson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Moderate to severe mental health + housing issues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during the 10 month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3.95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10.6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4"/>
                  </a:ext>
                </a:extLst>
              </a:tr>
              <a:tr h="243848">
                <a:tc>
                  <a:txBody>
                    <a:bodyPr/>
                    <a:lstStyle/>
                    <a:p>
                      <a:pPr>
                        <a:lnSpc>
                          <a:spcPct val="100000"/>
                        </a:lnSpc>
                        <a:spcAft>
                          <a:spcPts val="0"/>
                        </a:spcAft>
                      </a:pPr>
                      <a:r>
                        <a:rPr lang="en-GB" sz="800" kern="100">
                          <a:effectLst/>
                        </a:rPr>
                        <a:t>Sveinsdottir et al (2020)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Chronic pain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Percentage ever working &gt;=20hrs per week during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1.49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5"/>
                  </a:ext>
                </a:extLst>
              </a:tr>
              <a:tr h="243848">
                <a:tc>
                  <a:txBody>
                    <a:bodyPr/>
                    <a:lstStyle/>
                    <a:p>
                      <a:pPr>
                        <a:lnSpc>
                          <a:spcPct val="100000"/>
                        </a:lnSpc>
                        <a:spcAft>
                          <a:spcPts val="0"/>
                        </a:spcAft>
                      </a:pPr>
                      <a:r>
                        <a:rPr lang="en-GB" sz="800" kern="100">
                          <a:effectLst/>
                        </a:rPr>
                        <a:t>Mawhood and Howlin (1999)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Intellectual disabilities and autism spectrum disorder (ASD)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%pt increase in time in work (all participants)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1.56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5.45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6"/>
                  </a:ext>
                </a:extLst>
              </a:tr>
              <a:tr h="245703">
                <a:tc>
                  <a:txBody>
                    <a:bodyPr/>
                    <a:lstStyle/>
                    <a:p>
                      <a:pPr>
                        <a:lnSpc>
                          <a:spcPct val="100000"/>
                        </a:lnSpc>
                        <a:spcAft>
                          <a:spcPts val="0"/>
                        </a:spcAft>
                      </a:pPr>
                      <a:r>
                        <a:rPr lang="en-GB" sz="800" kern="100">
                          <a:effectLst/>
                        </a:rPr>
                        <a:t>Mawhood and Howlin (1999)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Intellectual disabilities and autism spectrum disorder (ASD)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worked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31.3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36.5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0.86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7"/>
                  </a:ext>
                </a:extLst>
              </a:tr>
              <a:tr h="214842">
                <a:tc>
                  <a:txBody>
                    <a:bodyPr/>
                    <a:lstStyle/>
                    <a:p>
                      <a:pPr>
                        <a:lnSpc>
                          <a:spcPct val="100000"/>
                        </a:lnSpc>
                        <a:spcAft>
                          <a:spcPts val="0"/>
                        </a:spcAft>
                      </a:pPr>
                      <a:r>
                        <a:rPr lang="en-GB" sz="800" kern="100">
                          <a:effectLst/>
                        </a:rPr>
                        <a:t>Ottomanelli et al (2014)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Weekly hours worked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19.3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0.87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8"/>
                  </a:ext>
                </a:extLst>
              </a:tr>
              <a:tr h="246350">
                <a:tc gridSpan="10">
                  <a:txBody>
                    <a:bodyPr/>
                    <a:lstStyle/>
                    <a:p>
                      <a:pPr>
                        <a:lnSpc>
                          <a:spcPct val="100000"/>
                        </a:lnSpc>
                        <a:spcAft>
                          <a:spcPts val="0"/>
                        </a:spcAft>
                      </a:pPr>
                      <a:r>
                        <a:rPr lang="en-GB" sz="800" kern="100" dirty="0">
                          <a:effectLst/>
                        </a:rPr>
                        <a:t>Job sustainment (Overall weighted ratio = 1.29)</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19"/>
                  </a:ext>
                </a:extLst>
              </a:tr>
              <a:tr h="121924">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Days worked within 6 month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88.3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53.0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0"/>
                  </a:ext>
                </a:extLst>
              </a:tr>
              <a:tr h="214842">
                <a:tc>
                  <a:txBody>
                    <a:bodyPr/>
                    <a:lstStyle/>
                    <a:p>
                      <a:pPr>
                        <a:lnSpc>
                          <a:spcPct val="100000"/>
                        </a:lnSpc>
                        <a:spcAft>
                          <a:spcPts val="0"/>
                        </a:spcAft>
                      </a:pPr>
                      <a:r>
                        <a:rPr lang="en-GB" sz="800" kern="100">
                          <a:effectLst/>
                        </a:rPr>
                        <a:t>Bejerholm et al (2007)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Affective disorders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Weeks worked within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7.7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12.83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1"/>
                  </a:ext>
                </a:extLst>
              </a:tr>
              <a:tr h="121924">
                <a:tc>
                  <a:txBody>
                    <a:bodyPr/>
                    <a:lstStyle/>
                    <a:p>
                      <a:pPr>
                        <a:lnSpc>
                          <a:spcPct val="100000"/>
                        </a:lnSpc>
                        <a:spcAft>
                          <a:spcPts val="0"/>
                        </a:spcAft>
                      </a:pPr>
                      <a:r>
                        <a:rPr lang="en-GB" sz="800" kern="100">
                          <a:effectLst/>
                        </a:rPr>
                        <a:t>Davis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Veterans with PTSD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Total work days within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80.6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29.3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2.86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2"/>
                  </a:ext>
                </a:extLst>
              </a:tr>
              <a:tr h="214842">
                <a:tc>
                  <a:txBody>
                    <a:bodyPr/>
                    <a:lstStyle/>
                    <a:p>
                      <a:pPr>
                        <a:lnSpc>
                          <a:spcPct val="100000"/>
                        </a:lnSpc>
                        <a:spcAft>
                          <a:spcPts val="0"/>
                        </a:spcAft>
                      </a:pPr>
                      <a:r>
                        <a:rPr lang="en-GB" sz="800" kern="100">
                          <a:effectLst/>
                        </a:rPr>
                        <a:t>Davis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Veterans with PTSD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Total work weeks within 12m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3.18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3"/>
                  </a:ext>
                </a:extLst>
              </a:tr>
              <a:tr h="214842">
                <a:tc>
                  <a:txBody>
                    <a:bodyPr/>
                    <a:lstStyle/>
                    <a:p>
                      <a:pPr>
                        <a:lnSpc>
                          <a:spcPct val="100000"/>
                        </a:lnSpc>
                        <a:spcAft>
                          <a:spcPts val="0"/>
                        </a:spcAft>
                      </a:pPr>
                      <a:r>
                        <a:rPr lang="en-GB" sz="800" kern="100">
                          <a:effectLst/>
                        </a:rPr>
                        <a:t>Ottomanelli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Employment duration if employed (weeks)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24.8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&lt;0.05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0.70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4"/>
                  </a:ext>
                </a:extLst>
              </a:tr>
              <a:tr h="214842">
                <a:tc>
                  <a:txBody>
                    <a:bodyPr/>
                    <a:lstStyle/>
                    <a:p>
                      <a:pPr>
                        <a:lnSpc>
                          <a:spcPct val="100000"/>
                        </a:lnSpc>
                        <a:spcAft>
                          <a:spcPts val="0"/>
                        </a:spcAft>
                      </a:pPr>
                      <a:r>
                        <a:rPr lang="en-GB" sz="800" kern="100">
                          <a:effectLst/>
                        </a:rPr>
                        <a:t>Poremski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Moderate to severe MH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Employment duration if employed (days)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79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0.73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5"/>
                  </a:ext>
                </a:extLst>
              </a:tr>
              <a:tr h="121924">
                <a:tc>
                  <a:txBody>
                    <a:bodyPr/>
                    <a:lstStyle/>
                    <a:p>
                      <a:pPr>
                        <a:lnSpc>
                          <a:spcPct val="100000"/>
                        </a:lnSpc>
                        <a:spcAft>
                          <a:spcPts val="0"/>
                        </a:spcAft>
                      </a:pPr>
                      <a:r>
                        <a:rPr lang="en-GB" sz="800" kern="100">
                          <a:effectLst/>
                        </a:rPr>
                        <a:t>Hellstrom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Common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Weeks worked within 12m follow-up (all participants)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9.9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6"/>
                  </a:ext>
                </a:extLst>
              </a:tr>
              <a:tr h="121924">
                <a:tc>
                  <a:txBody>
                    <a:bodyPr/>
                    <a:lstStyle/>
                    <a:p>
                      <a:pPr>
                        <a:lnSpc>
                          <a:spcPct val="100000"/>
                        </a:lnSpc>
                        <a:spcAft>
                          <a:spcPts val="0"/>
                        </a:spcAft>
                      </a:pPr>
                      <a:r>
                        <a:rPr lang="en-GB" sz="800" kern="100">
                          <a:effectLst/>
                        </a:rPr>
                        <a:t>Hellstrom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dirty="0">
                          <a:effectLst/>
                        </a:rPr>
                        <a:t>Common mental health</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Weeks worked within 24m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26.7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7"/>
                  </a:ext>
                </a:extLst>
              </a:tr>
              <a:tr h="121924">
                <a:tc>
                  <a:txBody>
                    <a:bodyPr/>
                    <a:lstStyle/>
                    <a:p>
                      <a:pPr>
                        <a:lnSpc>
                          <a:spcPct val="100000"/>
                        </a:lnSpc>
                        <a:spcAft>
                          <a:spcPts val="0"/>
                        </a:spcAft>
                      </a:pPr>
                      <a:r>
                        <a:rPr lang="en-GB" sz="800" kern="100">
                          <a:effectLst/>
                        </a:rPr>
                        <a:t>Davis et al (2022)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Common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Days in paid work during 12m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123.3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82.8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1.44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8"/>
                  </a:ext>
                </a:extLst>
              </a:tr>
              <a:tr h="121924">
                <a:tc>
                  <a:txBody>
                    <a:bodyPr/>
                    <a:lstStyle/>
                    <a:p>
                      <a:pPr>
                        <a:lnSpc>
                          <a:spcPct val="100000"/>
                        </a:lnSpc>
                        <a:spcAft>
                          <a:spcPts val="0"/>
                        </a:spcAft>
                      </a:pPr>
                      <a:r>
                        <a:rPr lang="en-GB" sz="800" kern="100">
                          <a:effectLst/>
                        </a:rPr>
                        <a:t>Davis et al (2022)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Common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Holding paid work for &gt;=6m of the 12m follow-up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45.0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61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25.0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1.80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29"/>
                  </a:ext>
                </a:extLst>
              </a:tr>
              <a:tr h="121924">
                <a:tc>
                  <a:txBody>
                    <a:bodyPr/>
                    <a:lstStyle/>
                    <a:p>
                      <a:pPr>
                        <a:lnSpc>
                          <a:spcPct val="100000"/>
                        </a:lnSpc>
                        <a:spcAft>
                          <a:spcPts val="0"/>
                        </a:spcAft>
                      </a:pPr>
                      <a:r>
                        <a:rPr lang="en-GB" sz="800" kern="100">
                          <a:effectLst/>
                        </a:rPr>
                        <a:t>Newton et al (2023)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Common MH &amp;/or physical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Weeks in paid employment during 12m follow-up</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1510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1380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0.77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1.03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30"/>
                  </a:ext>
                </a:extLst>
              </a:tr>
              <a:tr h="243848">
                <a:tc>
                  <a:txBody>
                    <a:bodyPr/>
                    <a:lstStyle/>
                    <a:p>
                      <a:pPr>
                        <a:lnSpc>
                          <a:spcPct val="100000"/>
                        </a:lnSpc>
                        <a:spcAft>
                          <a:spcPts val="0"/>
                        </a:spcAft>
                      </a:pPr>
                      <a:r>
                        <a:rPr lang="en-GB" sz="800" kern="100">
                          <a:effectLst/>
                        </a:rPr>
                        <a:t>Ferguson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Moderate to severe mental health + housing issues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Months worked during the 10 month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3.0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2.36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31"/>
                  </a:ext>
                </a:extLst>
              </a:tr>
              <a:tr h="121924">
                <a:tc>
                  <a:txBody>
                    <a:bodyPr/>
                    <a:lstStyle/>
                    <a:p>
                      <a:pPr>
                        <a:lnSpc>
                          <a:spcPct val="100000"/>
                        </a:lnSpc>
                        <a:spcAft>
                          <a:spcPts val="0"/>
                        </a:spcAft>
                      </a:pPr>
                      <a:r>
                        <a:rPr lang="en-GB" sz="800" kern="100">
                          <a:effectLst/>
                        </a:rPr>
                        <a:t>Davis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Mild to moderate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Weeks employed during 18 month follow-up (all participants)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15.5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1.45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32"/>
                  </a:ext>
                </a:extLst>
              </a:tr>
              <a:tr h="121924">
                <a:tc>
                  <a:txBody>
                    <a:bodyPr/>
                    <a:lstStyle/>
                    <a:p>
                      <a:pPr>
                        <a:lnSpc>
                          <a:spcPct val="100000"/>
                        </a:lnSpc>
                        <a:spcAft>
                          <a:spcPts val="0"/>
                        </a:spcAft>
                      </a:pPr>
                      <a:r>
                        <a:rPr lang="en-GB" sz="800" kern="100">
                          <a:effectLst/>
                        </a:rPr>
                        <a:t>Davis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Mild to moderate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Days employed during 18 month follow-up (all participants)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122.3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124.2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270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84.9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108.1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a:effectLst/>
                        </a:rPr>
                        <a:t>1.44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33"/>
                  </a:ext>
                </a:extLst>
              </a:tr>
              <a:tr h="121924">
                <a:tc>
                  <a:txBody>
                    <a:bodyPr/>
                    <a:lstStyle/>
                    <a:p>
                      <a:pPr>
                        <a:lnSpc>
                          <a:spcPct val="100000"/>
                        </a:lnSpc>
                        <a:spcAft>
                          <a:spcPts val="0"/>
                        </a:spcAft>
                      </a:pPr>
                      <a:r>
                        <a:rPr lang="en-GB" sz="800" kern="100" dirty="0" err="1">
                          <a:effectLst/>
                        </a:rPr>
                        <a:t>Lones</a:t>
                      </a:r>
                      <a:r>
                        <a:rPr lang="en-GB" sz="800" kern="100" dirty="0">
                          <a:effectLst/>
                        </a:rPr>
                        <a:t> et al (2017)</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Days worked during 12 month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177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156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tc>
                  <a:txBody>
                    <a:bodyPr/>
                    <a:lstStyle/>
                    <a:p>
                      <a:pPr>
                        <a:lnSpc>
                          <a:spcPct val="100000"/>
                        </a:lnSpc>
                        <a:spcAft>
                          <a:spcPts val="0"/>
                        </a:spcAft>
                      </a:pPr>
                      <a:r>
                        <a:rPr lang="en-GB" sz="800" kern="1200" dirty="0">
                          <a:effectLst/>
                        </a:rPr>
                        <a:t>1.13</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925" marR="35925" marT="0" marB="0"/>
                </a:tc>
                <a:extLst>
                  <a:ext uri="{0D108BD9-81ED-4DB2-BD59-A6C34878D82A}">
                    <a16:rowId xmlns:a16="http://schemas.microsoft.com/office/drawing/2014/main" val="1003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29D4A1-95A9-52AD-CB75-A1B701290F85}"/>
              </a:ext>
            </a:extLst>
          </p:cNvPr>
          <p:cNvSpPr>
            <a:spLocks noGrp="1"/>
          </p:cNvSpPr>
          <p:nvPr>
            <p:ph type="sldNum" sz="quarter" idx="12"/>
          </p:nvPr>
        </p:nvSpPr>
        <p:spPr/>
        <p:txBody>
          <a:bodyPr/>
          <a:lstStyle/>
          <a:p>
            <a:pPr>
              <a:defRPr/>
            </a:pPr>
            <a:fld id="{F447D704-6360-4270-B56D-7E5AFCA5F41F}" type="slidenum">
              <a:rPr lang="en-US"/>
              <a:pPr>
                <a:defRPr/>
              </a:pPr>
              <a:t>14</a:t>
            </a:fld>
            <a:endParaRPr lang="en-US"/>
          </a:p>
        </p:txBody>
      </p:sp>
      <p:graphicFrame>
        <p:nvGraphicFramePr>
          <p:cNvPr id="2" name="Table 1">
            <a:extLst>
              <a:ext uri="{FF2B5EF4-FFF2-40B4-BE49-F238E27FC236}">
                <a16:creationId xmlns:a16="http://schemas.microsoft.com/office/drawing/2014/main" id="{3202354D-0DDE-B97C-A783-6D1922E1AA11}"/>
              </a:ext>
            </a:extLst>
          </p:cNvPr>
          <p:cNvGraphicFramePr>
            <a:graphicFrameLocks noGrp="1"/>
          </p:cNvGraphicFramePr>
          <p:nvPr>
            <p:extLst>
              <p:ext uri="{D42A27DB-BD31-4B8C-83A1-F6EECF244321}">
                <p14:modId xmlns:p14="http://schemas.microsoft.com/office/powerpoint/2010/main" val="2954574639"/>
              </p:ext>
            </p:extLst>
          </p:nvPr>
        </p:nvGraphicFramePr>
        <p:xfrm>
          <a:off x="0" y="212725"/>
          <a:ext cx="12191999" cy="6568940"/>
        </p:xfrm>
        <a:graphic>
          <a:graphicData uri="http://schemas.openxmlformats.org/drawingml/2006/table">
            <a:tbl>
              <a:tblPr firstRow="1" firstCol="1" bandRow="1">
                <a:tableStyleId>{5C22544A-7EE6-4342-B048-85BDC9FD1C3A}</a:tableStyleId>
              </a:tblPr>
              <a:tblGrid>
                <a:gridCol w="1521023">
                  <a:extLst>
                    <a:ext uri="{9D8B030D-6E8A-4147-A177-3AD203B41FA5}">
                      <a16:colId xmlns:a16="http://schemas.microsoft.com/office/drawing/2014/main" val="20000"/>
                    </a:ext>
                  </a:extLst>
                </a:gridCol>
                <a:gridCol w="2133273">
                  <a:extLst>
                    <a:ext uri="{9D8B030D-6E8A-4147-A177-3AD203B41FA5}">
                      <a16:colId xmlns:a16="http://schemas.microsoft.com/office/drawing/2014/main" val="20001"/>
                    </a:ext>
                  </a:extLst>
                </a:gridCol>
                <a:gridCol w="3638164">
                  <a:extLst>
                    <a:ext uri="{9D8B030D-6E8A-4147-A177-3AD203B41FA5}">
                      <a16:colId xmlns:a16="http://schemas.microsoft.com/office/drawing/2014/main" val="20002"/>
                    </a:ext>
                  </a:extLst>
                </a:gridCol>
                <a:gridCol w="543881">
                  <a:extLst>
                    <a:ext uri="{9D8B030D-6E8A-4147-A177-3AD203B41FA5}">
                      <a16:colId xmlns:a16="http://schemas.microsoft.com/office/drawing/2014/main" val="20003"/>
                    </a:ext>
                  </a:extLst>
                </a:gridCol>
                <a:gridCol w="653733">
                  <a:extLst>
                    <a:ext uri="{9D8B030D-6E8A-4147-A177-3AD203B41FA5}">
                      <a16:colId xmlns:a16="http://schemas.microsoft.com/office/drawing/2014/main" val="20004"/>
                    </a:ext>
                  </a:extLst>
                </a:gridCol>
                <a:gridCol w="652964">
                  <a:extLst>
                    <a:ext uri="{9D8B030D-6E8A-4147-A177-3AD203B41FA5}">
                      <a16:colId xmlns:a16="http://schemas.microsoft.com/office/drawing/2014/main" val="20005"/>
                    </a:ext>
                  </a:extLst>
                </a:gridCol>
                <a:gridCol w="544650">
                  <a:extLst>
                    <a:ext uri="{9D8B030D-6E8A-4147-A177-3AD203B41FA5}">
                      <a16:colId xmlns:a16="http://schemas.microsoft.com/office/drawing/2014/main" val="20006"/>
                    </a:ext>
                  </a:extLst>
                </a:gridCol>
                <a:gridCol w="762047">
                  <a:extLst>
                    <a:ext uri="{9D8B030D-6E8A-4147-A177-3AD203B41FA5}">
                      <a16:colId xmlns:a16="http://schemas.microsoft.com/office/drawing/2014/main" val="20007"/>
                    </a:ext>
                  </a:extLst>
                </a:gridCol>
                <a:gridCol w="653733">
                  <a:extLst>
                    <a:ext uri="{9D8B030D-6E8A-4147-A177-3AD203B41FA5}">
                      <a16:colId xmlns:a16="http://schemas.microsoft.com/office/drawing/2014/main" val="20008"/>
                    </a:ext>
                  </a:extLst>
                </a:gridCol>
                <a:gridCol w="544650">
                  <a:extLst>
                    <a:ext uri="{9D8B030D-6E8A-4147-A177-3AD203B41FA5}">
                      <a16:colId xmlns:a16="http://schemas.microsoft.com/office/drawing/2014/main" val="20009"/>
                    </a:ext>
                  </a:extLst>
                </a:gridCol>
                <a:gridCol w="543881">
                  <a:extLst>
                    <a:ext uri="{9D8B030D-6E8A-4147-A177-3AD203B41FA5}">
                      <a16:colId xmlns:a16="http://schemas.microsoft.com/office/drawing/2014/main" val="20010"/>
                    </a:ext>
                  </a:extLst>
                </a:gridCol>
              </a:tblGrid>
              <a:tr h="228465">
                <a:tc>
                  <a:txBody>
                    <a:bodyPr/>
                    <a:lstStyle/>
                    <a:p>
                      <a:pPr algn="ctr">
                        <a:lnSpc>
                          <a:spcPct val="100000"/>
                        </a:lnSpc>
                        <a:spcAft>
                          <a:spcPts val="0"/>
                        </a:spcAft>
                      </a:pPr>
                      <a:endParaRPr lang="en-GB" sz="800"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tc>
                <a:tc>
                  <a:txBody>
                    <a:bodyPr/>
                    <a:lstStyle/>
                    <a:p>
                      <a:pPr algn="ctr">
                        <a:lnSpc>
                          <a:spcPct val="100000"/>
                        </a:lnSpc>
                        <a:spcAft>
                          <a:spcPts val="0"/>
                        </a:spcAft>
                      </a:pPr>
                      <a:endParaRPr lang="en-GB" sz="800"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tc>
                <a:tc>
                  <a:txBody>
                    <a:bodyPr/>
                    <a:lstStyle/>
                    <a:p>
                      <a:pPr algn="ctr">
                        <a:lnSpc>
                          <a:spcPct val="100000"/>
                        </a:lnSpc>
                        <a:spcAft>
                          <a:spcPts val="0"/>
                        </a:spcAft>
                      </a:pPr>
                      <a:endParaRPr lang="en-GB" sz="800"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tc>
                <a:tc gridSpan="3">
                  <a:txBody>
                    <a:bodyPr/>
                    <a:lstStyle/>
                    <a:p>
                      <a:pPr algn="ctr">
                        <a:lnSpc>
                          <a:spcPct val="100000"/>
                        </a:lnSpc>
                        <a:spcAft>
                          <a:spcPts val="0"/>
                        </a:spcAft>
                      </a:pPr>
                      <a:r>
                        <a:rPr lang="en-GB" sz="800" kern="100" dirty="0">
                          <a:solidFill>
                            <a:schemeClr val="bg1"/>
                          </a:solidFill>
                          <a:effectLst/>
                          <a:latin typeface="+mn-lt"/>
                          <a:ea typeface="Calibri" panose="020F0502020204030204" pitchFamily="34" charset="0"/>
                          <a:cs typeface="Times New Roman" panose="02020603050405020304" pitchFamily="18" charset="0"/>
                        </a:rPr>
                        <a:t>IPS / SEQF</a:t>
                      </a:r>
                    </a:p>
                  </a:txBody>
                  <a:tcPr marL="35283" marR="35283" marT="0" marB="0" anchor="ctr"/>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gridSpan="3">
                  <a:txBody>
                    <a:bodyPr/>
                    <a:lstStyle/>
                    <a:p>
                      <a:pPr algn="ctr">
                        <a:lnSpc>
                          <a:spcPct val="100000"/>
                        </a:lnSpc>
                        <a:spcAft>
                          <a:spcPts val="0"/>
                        </a:spcAft>
                      </a:pPr>
                      <a:r>
                        <a:rPr lang="en-GB" sz="800" kern="100" dirty="0">
                          <a:solidFill>
                            <a:schemeClr val="bg1"/>
                          </a:solidFill>
                          <a:effectLst/>
                          <a:latin typeface="+mn-lt"/>
                          <a:ea typeface="Calibri" panose="020F0502020204030204" pitchFamily="34" charset="0"/>
                          <a:cs typeface="Times New Roman" panose="02020603050405020304" pitchFamily="18" charset="0"/>
                        </a:rPr>
                        <a:t>Control</a:t>
                      </a:r>
                    </a:p>
                  </a:txBody>
                  <a:tcPr marL="35283" marR="35283" marT="0" marB="0" anchor="ctr"/>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pPr>
                        <a:lnSpc>
                          <a:spcPct val="100000"/>
                        </a:lnSpc>
                        <a:spcAft>
                          <a:spcPts val="0"/>
                        </a:spcAft>
                      </a:pP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gn="ctr">
                        <a:lnSpc>
                          <a:spcPct val="100000"/>
                        </a:lnSpc>
                        <a:spcAft>
                          <a:spcPts val="0"/>
                        </a:spcAft>
                      </a:pPr>
                      <a:endParaRPr lang="en-GB" sz="800"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tc>
                <a:tc>
                  <a:txBody>
                    <a:bodyPr/>
                    <a:lstStyle/>
                    <a:p>
                      <a:pPr algn="ctr">
                        <a:lnSpc>
                          <a:spcPct val="100000"/>
                        </a:lnSpc>
                        <a:spcAft>
                          <a:spcPts val="0"/>
                        </a:spcAft>
                      </a:pPr>
                      <a:endParaRPr lang="en-GB" sz="800"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tc>
                <a:extLst>
                  <a:ext uri="{0D108BD9-81ED-4DB2-BD59-A6C34878D82A}">
                    <a16:rowId xmlns:a16="http://schemas.microsoft.com/office/drawing/2014/main" val="3470714071"/>
                  </a:ext>
                </a:extLst>
              </a:tr>
              <a:tr h="228465">
                <a:tc>
                  <a:txBody>
                    <a:bodyPr/>
                    <a:lstStyle/>
                    <a:p>
                      <a:pPr algn="ctr">
                        <a:lnSpc>
                          <a:spcPct val="100000"/>
                        </a:lnSpc>
                        <a:spcAft>
                          <a:spcPts val="0"/>
                        </a:spcAft>
                      </a:pPr>
                      <a:r>
                        <a:rPr lang="en-GB" sz="800" b="1" kern="100" dirty="0">
                          <a:solidFill>
                            <a:schemeClr val="bg1"/>
                          </a:solidFill>
                          <a:effectLst/>
                          <a:latin typeface="+mn-lt"/>
                        </a:rPr>
                        <a:t>Study</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Population</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Definition</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n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Mean /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SD</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n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Mean / %</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SD</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p-value</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tc>
                  <a:txBody>
                    <a:bodyPr/>
                    <a:lstStyle/>
                    <a:p>
                      <a:pPr algn="ctr">
                        <a:lnSpc>
                          <a:spcPct val="100000"/>
                        </a:lnSpc>
                        <a:spcAft>
                          <a:spcPts val="0"/>
                        </a:spcAft>
                      </a:pPr>
                      <a:r>
                        <a:rPr lang="en-GB" sz="800" b="1" kern="100" dirty="0">
                          <a:solidFill>
                            <a:schemeClr val="bg1"/>
                          </a:solidFill>
                          <a:effectLst/>
                          <a:latin typeface="+mn-lt"/>
                        </a:rPr>
                        <a:t>Ratio</a:t>
                      </a:r>
                      <a:endParaRPr lang="en-GB" sz="800" b="1" kern="100" dirty="0">
                        <a:solidFill>
                          <a:schemeClr val="bg1"/>
                        </a:solidFill>
                        <a:effectLst/>
                        <a:latin typeface="+mn-lt"/>
                        <a:ea typeface="Calibri" panose="020F0502020204030204" pitchFamily="34" charset="0"/>
                        <a:cs typeface="Times New Roman" panose="02020603050405020304" pitchFamily="18" charset="0"/>
                      </a:endParaRPr>
                    </a:p>
                  </a:txBody>
                  <a:tcPr marL="35283" marR="35283" marT="0" marB="0" anchor="ctr">
                    <a:solidFill>
                      <a:schemeClr val="accent2"/>
                    </a:solidFill>
                  </a:tcPr>
                </a:tc>
                <a:extLst>
                  <a:ext uri="{0D108BD9-81ED-4DB2-BD59-A6C34878D82A}">
                    <a16:rowId xmlns:a16="http://schemas.microsoft.com/office/drawing/2014/main" val="10000"/>
                  </a:ext>
                </a:extLst>
              </a:tr>
              <a:tr h="345663">
                <a:tc>
                  <a:txBody>
                    <a:bodyPr/>
                    <a:lstStyle/>
                    <a:p>
                      <a:pPr>
                        <a:lnSpc>
                          <a:spcPct val="100000"/>
                        </a:lnSpc>
                        <a:spcAft>
                          <a:spcPts val="0"/>
                        </a:spcAft>
                      </a:pPr>
                      <a:r>
                        <a:rPr lang="en-GB" sz="800" kern="100">
                          <a:effectLst/>
                        </a:rPr>
                        <a:t>Rosenheck and Mares (2007)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Homeless veterans with substance misuse &amp;/or moderate/severe MH</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Days worked per month (all participants)</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321</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8.8</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308</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5.6</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1.57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1"/>
                  </a:ext>
                </a:extLst>
              </a:tr>
              <a:tr h="345663">
                <a:tc>
                  <a:txBody>
                    <a:bodyPr/>
                    <a:lstStyle/>
                    <a:p>
                      <a:pPr>
                        <a:lnSpc>
                          <a:spcPct val="100000"/>
                        </a:lnSpc>
                        <a:spcAft>
                          <a:spcPts val="0"/>
                        </a:spcAft>
                      </a:pPr>
                      <a:r>
                        <a:rPr lang="en-GB" sz="800" kern="100">
                          <a:effectLst/>
                        </a:rPr>
                        <a:t>Rosenheck and Mares (2007)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Homeless veterans with substance misuse &amp;/or moderate/severe MH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Days worked during 24 month follow-up (all participants)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34.1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308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29.8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2"/>
                  </a:ext>
                </a:extLst>
              </a:tr>
              <a:tr h="228465">
                <a:tc>
                  <a:txBody>
                    <a:bodyPr/>
                    <a:lstStyle/>
                    <a:p>
                      <a:pPr>
                        <a:lnSpc>
                          <a:spcPct val="100000"/>
                        </a:lnSpc>
                        <a:spcAft>
                          <a:spcPts val="0"/>
                        </a:spcAft>
                      </a:pPr>
                      <a:r>
                        <a:rPr lang="en-GB" sz="800" kern="100">
                          <a:effectLst/>
                        </a:rPr>
                        <a:t>Sveinsdottir et al (2022)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Chronic pain</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Hours worked during 12 month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216.5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447.3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122.9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255.2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3"/>
                  </a:ext>
                </a:extLst>
              </a:tr>
              <a:tr h="122800">
                <a:tc>
                  <a:txBody>
                    <a:bodyPr/>
                    <a:lstStyle/>
                    <a:p>
                      <a:pPr>
                        <a:lnSpc>
                          <a:spcPct val="100000"/>
                        </a:lnSpc>
                        <a:spcAft>
                          <a:spcPts val="0"/>
                        </a:spcAft>
                      </a:pPr>
                      <a:r>
                        <a:rPr lang="en-GB" sz="800" kern="100">
                          <a:effectLst/>
                        </a:rPr>
                        <a:t>Marsden et al (2024)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Longest employment spell within 18m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110.2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120.9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126.0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0.96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4"/>
                  </a:ext>
                </a:extLst>
              </a:tr>
              <a:tr h="121939">
                <a:tc>
                  <a:txBody>
                    <a:bodyPr/>
                    <a:lstStyle/>
                    <a:p>
                      <a:pPr>
                        <a:lnSpc>
                          <a:spcPct val="100000"/>
                        </a:lnSpc>
                        <a:spcAft>
                          <a:spcPts val="0"/>
                        </a:spcAft>
                      </a:pPr>
                      <a:r>
                        <a:rPr lang="en-GB" sz="800" kern="100">
                          <a:effectLst/>
                        </a:rPr>
                        <a:t>Marsden et al (2024)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Employed 13+ weeks in 18m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87 =42%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73=42%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5"/>
                  </a:ext>
                </a:extLst>
              </a:tr>
              <a:tr h="121939">
                <a:tc>
                  <a:txBody>
                    <a:bodyPr/>
                    <a:lstStyle/>
                    <a:p>
                      <a:pPr>
                        <a:lnSpc>
                          <a:spcPct val="100000"/>
                        </a:lnSpc>
                        <a:spcAft>
                          <a:spcPts val="0"/>
                        </a:spcAft>
                      </a:pPr>
                      <a:r>
                        <a:rPr lang="en-GB" sz="800" kern="100">
                          <a:effectLst/>
                        </a:rPr>
                        <a:t>Overland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CMH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Employment no benefit for at least 24 of 36 months follow-up</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630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38.8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563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6"/>
                  </a:ext>
                </a:extLst>
              </a:tr>
              <a:tr h="143640">
                <a:tc>
                  <a:txBody>
                    <a:bodyPr/>
                    <a:lstStyle/>
                    <a:p>
                      <a:pPr>
                        <a:lnSpc>
                          <a:spcPct val="100000"/>
                        </a:lnSpc>
                        <a:spcAft>
                          <a:spcPts val="0"/>
                        </a:spcAft>
                      </a:pPr>
                      <a:r>
                        <a:rPr lang="en-GB" sz="800" kern="100">
                          <a:effectLst/>
                        </a:rPr>
                        <a:t>Ottomanelli et al (2014)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Weeks in paid employment of 24 month follow-up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18.7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7"/>
                  </a:ext>
                </a:extLst>
              </a:tr>
              <a:tr h="252838">
                <a:tc gridSpan="10">
                  <a:txBody>
                    <a:bodyPr/>
                    <a:lstStyle/>
                    <a:p>
                      <a:pPr>
                        <a:lnSpc>
                          <a:spcPct val="100000"/>
                        </a:lnSpc>
                        <a:spcAft>
                          <a:spcPts val="0"/>
                        </a:spcAft>
                      </a:pPr>
                      <a:r>
                        <a:rPr lang="en-GB" sz="800" b="1" kern="100" dirty="0">
                          <a:effectLst/>
                        </a:rPr>
                        <a:t>Wages/income earned (Overall weighted ratio = 1.1)</a:t>
                      </a:r>
                      <a:endParaRPr lang="en-GB" sz="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8"/>
                  </a:ext>
                </a:extLst>
              </a:tr>
              <a:tr h="121939">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Total wages over 6 month follow-up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2,761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2,697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2,866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2,571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0.96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09"/>
                  </a:ext>
                </a:extLst>
              </a:tr>
              <a:tr h="228465">
                <a:tc>
                  <a:txBody>
                    <a:bodyPr/>
                    <a:lstStyle/>
                    <a:p>
                      <a:pPr>
                        <a:lnSpc>
                          <a:spcPct val="100000"/>
                        </a:lnSpc>
                        <a:spcAft>
                          <a:spcPts val="0"/>
                        </a:spcAft>
                      </a:pPr>
                      <a:r>
                        <a:rPr lang="en-GB" sz="800" kern="100">
                          <a:effectLst/>
                        </a:rPr>
                        <a:t>Bejerholm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Affective disorders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Net income at 12m follow-up (Euros)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1,565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1,048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1.49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0"/>
                  </a:ext>
                </a:extLst>
              </a:tr>
              <a:tr h="228465">
                <a:tc>
                  <a:txBody>
                    <a:bodyPr/>
                    <a:lstStyle/>
                    <a:p>
                      <a:pPr>
                        <a:lnSpc>
                          <a:spcPct val="100000"/>
                        </a:lnSpc>
                        <a:spcAft>
                          <a:spcPts val="0"/>
                        </a:spcAft>
                      </a:pPr>
                      <a:r>
                        <a:rPr lang="en-GB" sz="800" kern="100">
                          <a:effectLst/>
                        </a:rPr>
                        <a:t>Davis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Veterans with PTSD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Total earned income in 12m follow-up ($)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9,264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13,294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2,601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6,009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3.56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1"/>
                  </a:ext>
                </a:extLst>
              </a:tr>
              <a:tr h="228465">
                <a:tc>
                  <a:txBody>
                    <a:bodyPr/>
                    <a:lstStyle/>
                    <a:p>
                      <a:pPr>
                        <a:lnSpc>
                          <a:spcPct val="100000"/>
                        </a:lnSpc>
                        <a:spcAft>
                          <a:spcPts val="0"/>
                        </a:spcAft>
                      </a:pPr>
                      <a:r>
                        <a:rPr lang="en-GB" sz="800" kern="100">
                          <a:effectLst/>
                        </a:rPr>
                        <a:t>Ottomanelli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Weekly wages ($)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233.9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279.0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267.3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462.5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&lt;0.05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0.88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2"/>
                  </a:ext>
                </a:extLst>
              </a:tr>
              <a:tr h="121939">
                <a:tc>
                  <a:txBody>
                    <a:bodyPr/>
                    <a:lstStyle/>
                    <a:p>
                      <a:pPr>
                        <a:lnSpc>
                          <a:spcPct val="100000"/>
                        </a:lnSpc>
                        <a:spcAft>
                          <a:spcPts val="0"/>
                        </a:spcAft>
                      </a:pPr>
                      <a:r>
                        <a:rPr lang="en-GB" sz="800" kern="100">
                          <a:effectLst/>
                        </a:rPr>
                        <a:t>Davis et al (2022)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Common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Earned income during 12m follow-up ($)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18,945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10,792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13,813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10,809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1.37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3"/>
                  </a:ext>
                </a:extLst>
              </a:tr>
              <a:tr h="121939">
                <a:tc>
                  <a:txBody>
                    <a:bodyPr/>
                    <a:lstStyle/>
                    <a:p>
                      <a:pPr>
                        <a:lnSpc>
                          <a:spcPct val="100000"/>
                        </a:lnSpc>
                        <a:spcAft>
                          <a:spcPts val="0"/>
                        </a:spcAft>
                      </a:pPr>
                      <a:r>
                        <a:rPr lang="en-GB" sz="800" kern="100">
                          <a:effectLst/>
                        </a:rPr>
                        <a:t>Newton et al (2023)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Mental &amp;/or physical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Earnings in month 12 post-randomisation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3,636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3,630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4"/>
                  </a:ext>
                </a:extLst>
              </a:tr>
              <a:tr h="243877">
                <a:tc>
                  <a:txBody>
                    <a:bodyPr/>
                    <a:lstStyle/>
                    <a:p>
                      <a:pPr>
                        <a:lnSpc>
                          <a:spcPct val="100000"/>
                        </a:lnSpc>
                        <a:spcAft>
                          <a:spcPts val="0"/>
                        </a:spcAft>
                      </a:pPr>
                      <a:r>
                        <a:rPr lang="en-GB" sz="800" kern="100">
                          <a:effectLst/>
                        </a:rPr>
                        <a:t>Ferguson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Moderate to severe mental health + housing issues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Weekly earned income during the 10 month follow-up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263.6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192.5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116.7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1.37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5"/>
                  </a:ext>
                </a:extLst>
              </a:tr>
              <a:tr h="121939">
                <a:tc>
                  <a:txBody>
                    <a:bodyPr/>
                    <a:lstStyle/>
                    <a:p>
                      <a:pPr>
                        <a:lnSpc>
                          <a:spcPct val="100000"/>
                        </a:lnSpc>
                        <a:spcAft>
                          <a:spcPts val="0"/>
                        </a:spcAft>
                      </a:pPr>
                      <a:r>
                        <a:rPr lang="en-GB" sz="800" kern="100">
                          <a:effectLst/>
                        </a:rPr>
                        <a:t>Davis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Mild to moderate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Earned income during 18 month follow-up($)(all participants)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14,642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19,308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10,989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17,097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1.33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6"/>
                  </a:ext>
                </a:extLst>
              </a:tr>
              <a:tr h="121939">
                <a:tc>
                  <a:txBody>
                    <a:bodyPr/>
                    <a:lstStyle/>
                    <a:p>
                      <a:pPr>
                        <a:lnSpc>
                          <a:spcPct val="100000"/>
                        </a:lnSpc>
                        <a:spcAft>
                          <a:spcPts val="0"/>
                        </a:spcAft>
                      </a:pPr>
                      <a:r>
                        <a:rPr lang="en-GB" sz="800" kern="100">
                          <a:effectLst/>
                        </a:rPr>
                        <a:t>Ottomanelli et al (2014)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Spinal cord injury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Earned wages per week in 24 month follow-up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251.0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276.0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70.4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110.9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3.57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7"/>
                  </a:ext>
                </a:extLst>
              </a:tr>
              <a:tr h="228112">
                <a:tc gridSpan="10">
                  <a:txBody>
                    <a:bodyPr/>
                    <a:lstStyle/>
                    <a:p>
                      <a:pPr>
                        <a:lnSpc>
                          <a:spcPct val="100000"/>
                        </a:lnSpc>
                        <a:spcAft>
                          <a:spcPts val="0"/>
                        </a:spcAft>
                      </a:pPr>
                      <a:r>
                        <a:rPr lang="en-GB" sz="800" kern="100" dirty="0">
                          <a:effectLst/>
                        </a:rPr>
                        <a:t>Hourly wage if employed (Overall weighted ratio = 1.0)</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8"/>
                  </a:ext>
                </a:extLst>
              </a:tr>
              <a:tr h="121939">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Hourly wage over 6 month follow-up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0.79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19"/>
                  </a:ext>
                </a:extLst>
              </a:tr>
              <a:tr h="228465">
                <a:tc>
                  <a:txBody>
                    <a:bodyPr/>
                    <a:lstStyle/>
                    <a:p>
                      <a:pPr>
                        <a:lnSpc>
                          <a:spcPct val="100000"/>
                        </a:lnSpc>
                        <a:spcAft>
                          <a:spcPts val="0"/>
                        </a:spcAft>
                      </a:pPr>
                      <a:r>
                        <a:rPr lang="en-GB" sz="800" kern="100">
                          <a:effectLst/>
                        </a:rPr>
                        <a:t>Poremski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Moderate to severe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Hourly wage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16.82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0.34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1.28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20"/>
                  </a:ext>
                </a:extLst>
              </a:tr>
              <a:tr h="121939">
                <a:tc>
                  <a:txBody>
                    <a:bodyPr/>
                    <a:lstStyle/>
                    <a:p>
                      <a:pPr>
                        <a:lnSpc>
                          <a:spcPct val="100000"/>
                        </a:lnSpc>
                        <a:spcAft>
                          <a:spcPts val="0"/>
                        </a:spcAft>
                      </a:pPr>
                      <a:r>
                        <a:rPr lang="en-GB" sz="800" kern="100">
                          <a:effectLst/>
                        </a:rPr>
                        <a:t>Lones et al (2017)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Hourly wage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12.84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13.25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0.97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21"/>
                  </a:ext>
                </a:extLst>
              </a:tr>
              <a:tr h="243877">
                <a:tc>
                  <a:txBody>
                    <a:bodyPr/>
                    <a:lstStyle/>
                    <a:p>
                      <a:pPr>
                        <a:lnSpc>
                          <a:spcPct val="100000"/>
                        </a:lnSpc>
                        <a:spcAft>
                          <a:spcPts val="0"/>
                        </a:spcAft>
                      </a:pPr>
                      <a:r>
                        <a:rPr lang="en-GB" sz="800" kern="100">
                          <a:effectLst/>
                        </a:rPr>
                        <a:t>Rosenheck and Mares (2007)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Homeless veterans with substance misuse &amp;/or moderate/severe MH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Hourly wage if employed ($)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321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8.52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308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8.10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1.05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22"/>
                  </a:ext>
                </a:extLst>
              </a:tr>
              <a:tr h="243877">
                <a:tc>
                  <a:txBody>
                    <a:bodyPr/>
                    <a:lstStyle/>
                    <a:p>
                      <a:pPr>
                        <a:lnSpc>
                          <a:spcPct val="100000"/>
                        </a:lnSpc>
                        <a:spcAft>
                          <a:spcPts val="0"/>
                        </a:spcAft>
                      </a:pPr>
                      <a:r>
                        <a:rPr lang="en-GB" sz="800" kern="100">
                          <a:effectLst/>
                        </a:rPr>
                        <a:t>Mahwood and Howlin (1999)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Intellectual disabilities and autism spectrum disorder (ASD)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Hours wage if employed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4.14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200">
                          <a:effectLst/>
                        </a:rPr>
                        <a:t>1.38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23"/>
                  </a:ext>
                </a:extLst>
              </a:tr>
              <a:tr h="202454">
                <a:tc gridSpan="10">
                  <a:txBody>
                    <a:bodyPr/>
                    <a:lstStyle/>
                    <a:p>
                      <a:pPr>
                        <a:lnSpc>
                          <a:spcPct val="100000"/>
                        </a:lnSpc>
                        <a:spcAft>
                          <a:spcPts val="0"/>
                        </a:spcAft>
                      </a:pPr>
                      <a:r>
                        <a:rPr lang="en-GB" sz="800" kern="100" dirty="0">
                          <a:effectLst/>
                        </a:rPr>
                        <a:t>Time to job entry/return to work (Overall weighted ratio = 1.41)</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24"/>
                  </a:ext>
                </a:extLst>
              </a:tr>
              <a:tr h="121939">
                <a:tc>
                  <a:txBody>
                    <a:bodyPr/>
                    <a:lstStyle/>
                    <a:p>
                      <a:pPr>
                        <a:lnSpc>
                          <a:spcPct val="100000"/>
                        </a:lnSpc>
                        <a:spcAft>
                          <a:spcPts val="0"/>
                        </a:spcAft>
                      </a:pPr>
                      <a:r>
                        <a:rPr lang="en-GB" sz="800" kern="100">
                          <a:effectLst/>
                        </a:rPr>
                        <a:t>LePage et al (2016)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Days to job entry/return to work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46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63.6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157.1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latin typeface="Calibri" panose="020F0502020204030204" pitchFamily="34" charset="0"/>
                          <a:ea typeface="Calibri" panose="020F0502020204030204" pitchFamily="34" charset="0"/>
                          <a:cs typeface="Times New Roman" panose="02020603050405020304" pitchFamily="18" charset="0"/>
                        </a:rPr>
                        <a:t>1.20</a:t>
                      </a:r>
                    </a:p>
                  </a:txBody>
                  <a:tcPr marL="35283" marR="35283" marT="0" marB="0"/>
                </a:tc>
                <a:extLst>
                  <a:ext uri="{0D108BD9-81ED-4DB2-BD59-A6C34878D82A}">
                    <a16:rowId xmlns:a16="http://schemas.microsoft.com/office/drawing/2014/main" val="10025"/>
                  </a:ext>
                </a:extLst>
              </a:tr>
              <a:tr h="243877">
                <a:tc>
                  <a:txBody>
                    <a:bodyPr/>
                    <a:lstStyle/>
                    <a:p>
                      <a:pPr>
                        <a:lnSpc>
                          <a:spcPct val="100000"/>
                        </a:lnSpc>
                        <a:spcAft>
                          <a:spcPts val="0"/>
                        </a:spcAft>
                      </a:pPr>
                      <a:r>
                        <a:rPr lang="en-GB" sz="800" kern="100">
                          <a:effectLst/>
                        </a:rPr>
                        <a:t>Davis et al (2012)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Veterans with PTSD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Weeks to job entry (all participants)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gridSpan="8">
                  <a:txBody>
                    <a:bodyPr/>
                    <a:lstStyle/>
                    <a:p>
                      <a:pPr>
                        <a:lnSpc>
                          <a:spcPct val="100000"/>
                        </a:lnSpc>
                        <a:spcAft>
                          <a:spcPts val="0"/>
                        </a:spcAft>
                      </a:pPr>
                      <a:r>
                        <a:rPr lang="en-GB" sz="800" kern="100" dirty="0">
                          <a:effectLst/>
                        </a:rPr>
                        <a:t>Survival curve shows notably faster time to job entry of IPS group compared to control but no statistics are reported</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26"/>
                  </a:ext>
                </a:extLst>
              </a:tr>
              <a:tr h="121939">
                <a:tc>
                  <a:txBody>
                    <a:bodyPr/>
                    <a:lstStyle/>
                    <a:p>
                      <a:pPr>
                        <a:lnSpc>
                          <a:spcPct val="100000"/>
                        </a:lnSpc>
                        <a:spcAft>
                          <a:spcPts val="0"/>
                        </a:spcAft>
                      </a:pPr>
                      <a:r>
                        <a:rPr lang="en-GB" sz="800" kern="100">
                          <a:effectLst/>
                        </a:rPr>
                        <a:t>Davis et al (2022)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Common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Weeks to job entry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58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8.7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8.8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61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latin typeface="Calibri" panose="020F0502020204030204" pitchFamily="34" charset="0"/>
                          <a:ea typeface="Calibri" panose="020F0502020204030204" pitchFamily="34" charset="0"/>
                          <a:cs typeface="Times New Roman" panose="02020603050405020304" pitchFamily="18" charset="0"/>
                        </a:rPr>
                        <a:t>1.96</a:t>
                      </a:r>
                    </a:p>
                  </a:txBody>
                  <a:tcPr marL="35283" marR="35283" marT="0" marB="0"/>
                </a:tc>
                <a:extLst>
                  <a:ext uri="{0D108BD9-81ED-4DB2-BD59-A6C34878D82A}">
                    <a16:rowId xmlns:a16="http://schemas.microsoft.com/office/drawing/2014/main" val="10027"/>
                  </a:ext>
                </a:extLst>
              </a:tr>
              <a:tr h="121939">
                <a:tc>
                  <a:txBody>
                    <a:bodyPr/>
                    <a:lstStyle/>
                    <a:p>
                      <a:pPr>
                        <a:lnSpc>
                          <a:spcPct val="100000"/>
                        </a:lnSpc>
                        <a:spcAft>
                          <a:spcPts val="0"/>
                        </a:spcAft>
                      </a:pPr>
                      <a:r>
                        <a:rPr lang="en-GB" sz="800" kern="100">
                          <a:effectLst/>
                        </a:rPr>
                        <a:t>Davis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Mild to moderate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Weeks to job entry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18.4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15.1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28.2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latin typeface="Calibri" panose="020F0502020204030204" pitchFamily="34" charset="0"/>
                          <a:ea typeface="Calibri" panose="020F0502020204030204" pitchFamily="34" charset="0"/>
                          <a:cs typeface="Times New Roman" panose="02020603050405020304" pitchFamily="18" charset="0"/>
                        </a:rPr>
                        <a:t>1.53</a:t>
                      </a:r>
                    </a:p>
                  </a:txBody>
                  <a:tcPr marL="35283" marR="35283" marT="0" marB="0"/>
                </a:tc>
                <a:extLst>
                  <a:ext uri="{0D108BD9-81ED-4DB2-BD59-A6C34878D82A}">
                    <a16:rowId xmlns:a16="http://schemas.microsoft.com/office/drawing/2014/main" val="10028"/>
                  </a:ext>
                </a:extLst>
              </a:tr>
              <a:tr h="121939">
                <a:tc>
                  <a:txBody>
                    <a:bodyPr/>
                    <a:lstStyle/>
                    <a:p>
                      <a:pPr>
                        <a:lnSpc>
                          <a:spcPct val="100000"/>
                        </a:lnSpc>
                        <a:spcAft>
                          <a:spcPts val="0"/>
                        </a:spcAft>
                      </a:pPr>
                      <a:r>
                        <a:rPr lang="en-GB" sz="800" kern="100">
                          <a:effectLst/>
                        </a:rPr>
                        <a:t>Marsden et al (2024)</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Substance misuse</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Time to first job if employed</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179.7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142.6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175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201.1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151.9</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latin typeface="Calibri" panose="020F0502020204030204" pitchFamily="34" charset="0"/>
                          <a:ea typeface="Calibri" panose="020F0502020204030204" pitchFamily="34" charset="0"/>
                          <a:cs typeface="Times New Roman" panose="02020603050405020304" pitchFamily="18" charset="0"/>
                        </a:rPr>
                        <a:t>1.12</a:t>
                      </a:r>
                    </a:p>
                  </a:txBody>
                  <a:tcPr marL="35283" marR="35283" marT="0" marB="0"/>
                </a:tc>
                <a:extLst>
                  <a:ext uri="{0D108BD9-81ED-4DB2-BD59-A6C34878D82A}">
                    <a16:rowId xmlns:a16="http://schemas.microsoft.com/office/drawing/2014/main" val="10029"/>
                  </a:ext>
                </a:extLst>
              </a:tr>
              <a:tr h="198408">
                <a:tc gridSpan="11">
                  <a:txBody>
                    <a:bodyPr/>
                    <a:lstStyle/>
                    <a:p>
                      <a:pPr>
                        <a:lnSpc>
                          <a:spcPct val="100000"/>
                        </a:lnSpc>
                        <a:spcAft>
                          <a:spcPts val="0"/>
                        </a:spcAft>
                      </a:pPr>
                      <a:r>
                        <a:rPr lang="en-GB" sz="800" kern="100">
                          <a:effectLst/>
                        </a:rPr>
                        <a:t>Job search self-efficacy</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30"/>
                  </a:ext>
                </a:extLst>
              </a:tr>
              <a:tr h="121939">
                <a:tc>
                  <a:txBody>
                    <a:bodyPr/>
                    <a:lstStyle/>
                    <a:p>
                      <a:pPr>
                        <a:lnSpc>
                          <a:spcPct val="100000"/>
                        </a:lnSpc>
                        <a:spcAft>
                          <a:spcPts val="0"/>
                        </a:spcAft>
                      </a:pPr>
                      <a:r>
                        <a:rPr lang="en-GB" sz="800" kern="100">
                          <a:effectLst/>
                        </a:rPr>
                        <a:t>Newton et al (2023)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CMH &amp;/or physical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1445</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3.2</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1317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3.1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0.01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1.03</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31"/>
                  </a:ext>
                </a:extLst>
              </a:tr>
              <a:tr h="203576">
                <a:tc gridSpan="10">
                  <a:txBody>
                    <a:bodyPr/>
                    <a:lstStyle/>
                    <a:p>
                      <a:pPr>
                        <a:lnSpc>
                          <a:spcPct val="100000"/>
                        </a:lnSpc>
                        <a:spcAft>
                          <a:spcPts val="0"/>
                        </a:spcAft>
                      </a:pPr>
                      <a:r>
                        <a:rPr lang="en-GB" sz="800" kern="100">
                          <a:effectLst/>
                        </a:rPr>
                        <a:t>Job classification</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nSpc>
                          <a:spcPct val="100000"/>
                        </a:lnSpc>
                        <a:spcAft>
                          <a:spcPts val="0"/>
                        </a:spcAft>
                      </a:pPr>
                      <a:r>
                        <a:rPr lang="en-GB" sz="800" kern="100">
                          <a:effectLst/>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32"/>
                  </a:ext>
                </a:extLst>
              </a:tr>
              <a:tr h="243877">
                <a:tc>
                  <a:txBody>
                    <a:bodyPr/>
                    <a:lstStyle/>
                    <a:p>
                      <a:pPr>
                        <a:lnSpc>
                          <a:spcPct val="100000"/>
                        </a:lnSpc>
                        <a:spcAft>
                          <a:spcPts val="0"/>
                        </a:spcAft>
                      </a:pPr>
                      <a:r>
                        <a:rPr lang="en-GB" sz="800" kern="100">
                          <a:effectLst/>
                        </a:rPr>
                        <a:t>Davis et al (2018)</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Mild to moderate mental health</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Hollingshead job classification % in occupational categories (1,2,3 / 4,5 / 6 / 7)</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276</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20/45/</a:t>
                      </a:r>
                    </a:p>
                    <a:p>
                      <a:pPr>
                        <a:lnSpc>
                          <a:spcPct val="100000"/>
                        </a:lnSpc>
                        <a:spcAft>
                          <a:spcPts val="0"/>
                        </a:spcAft>
                      </a:pPr>
                      <a:r>
                        <a:rPr lang="en-GB" sz="800" kern="100" dirty="0">
                          <a:effectLst/>
                        </a:rPr>
                        <a:t>55/29</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211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19/50/</a:t>
                      </a:r>
                    </a:p>
                    <a:p>
                      <a:pPr>
                        <a:lnSpc>
                          <a:spcPct val="100000"/>
                        </a:lnSpc>
                        <a:spcAft>
                          <a:spcPts val="0"/>
                        </a:spcAft>
                      </a:pPr>
                      <a:r>
                        <a:rPr lang="en-GB" sz="800" kern="100">
                          <a:effectLst/>
                        </a:rPr>
                        <a:t>37/31</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a:effectLst/>
                        </a:rPr>
                        <a:t>ns</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tc>
                  <a:txBody>
                    <a:bodyPr/>
                    <a:lstStyle/>
                    <a:p>
                      <a:pPr>
                        <a:lnSpc>
                          <a:spcPct val="100000"/>
                        </a:lnSpc>
                        <a:spcAft>
                          <a:spcPts val="0"/>
                        </a:spcAft>
                      </a:pPr>
                      <a:r>
                        <a:rPr lang="en-GB" sz="800" kern="100" dirty="0">
                          <a:effectLst/>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3" marR="35283" marT="0" marB="0"/>
                </a:tc>
                <a:extLst>
                  <a:ext uri="{0D108BD9-81ED-4DB2-BD59-A6C34878D82A}">
                    <a16:rowId xmlns:a16="http://schemas.microsoft.com/office/drawing/2014/main" val="1003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a:extLst>
              <a:ext uri="{FF2B5EF4-FFF2-40B4-BE49-F238E27FC236}">
                <a16:creationId xmlns:a16="http://schemas.microsoft.com/office/drawing/2014/main" id="{7CD82F9B-5010-9C09-B780-128265CC149C}"/>
              </a:ext>
            </a:extLst>
          </p:cNvPr>
          <p:cNvSpPr>
            <a:spLocks noGrp="1" noChangeArrowheads="1"/>
          </p:cNvSpPr>
          <p:nvPr>
            <p:ph type="title"/>
          </p:nvPr>
        </p:nvSpPr>
        <p:spPr bwMode="auto">
          <a:xfrm>
            <a:off x="1593850" y="312738"/>
            <a:ext cx="10526713" cy="746125"/>
          </a:xfrm>
        </p:spPr>
        <p:txBody>
          <a:bodyPr wrap="square" numCol="1" compatLnSpc="1">
            <a:prstTxWarp prst="textNoShape">
              <a:avLst/>
            </a:prstTxWarp>
          </a:bodyPr>
          <a:lstStyle/>
          <a:p>
            <a:pPr eaLnBrk="1" hangingPunct="1"/>
            <a:r>
              <a:rPr lang="en-GB" altLang="en-US" sz="3200"/>
              <a:t>Reflections on the quantitative evidence </a:t>
            </a:r>
          </a:p>
        </p:txBody>
      </p:sp>
      <p:sp>
        <p:nvSpPr>
          <p:cNvPr id="22531" name="Content Placeholder 1">
            <a:extLst>
              <a:ext uri="{FF2B5EF4-FFF2-40B4-BE49-F238E27FC236}">
                <a16:creationId xmlns:a16="http://schemas.microsoft.com/office/drawing/2014/main" id="{DC60643A-1AC8-E5B8-B72F-0F0D487B8F2D}"/>
              </a:ext>
            </a:extLst>
          </p:cNvPr>
          <p:cNvSpPr>
            <a:spLocks noGrp="1" noChangeArrowheads="1"/>
          </p:cNvSpPr>
          <p:nvPr>
            <p:ph idx="1"/>
          </p:nvPr>
        </p:nvSpPr>
        <p:spPr>
          <a:xfrm>
            <a:off x="1093788" y="1184275"/>
            <a:ext cx="11026775" cy="5360988"/>
          </a:xfrm>
        </p:spPr>
        <p:txBody>
          <a:bodyPr/>
          <a:lstStyle/>
          <a:p>
            <a:pPr marL="457200" indent="-457200" eaLnBrk="1" hangingPunct="1">
              <a:buFont typeface="Arial" panose="020B0604020202020204" pitchFamily="34" charset="0"/>
              <a:buChar char="•"/>
            </a:pPr>
            <a:r>
              <a:rPr lang="en-GB" altLang="en-US" sz="1600"/>
              <a:t>There is a rapidly growing and already reasonably large evidence base around Supported Employment beyond SMI in diverse population groups. UK have contributed significantly to the international evidence base: let’s maximise analysis &amp; insights</a:t>
            </a:r>
          </a:p>
          <a:p>
            <a:pPr marL="457200" indent="-457200" eaLnBrk="1" hangingPunct="1">
              <a:buFont typeface="Arial" panose="020B0604020202020204" pitchFamily="34" charset="0"/>
              <a:buChar char="•"/>
            </a:pPr>
            <a:r>
              <a:rPr lang="en-GB" altLang="en-US" sz="1600"/>
              <a:t>Several reviews identified but fragmented, inconsistent, partial and already dated coverage</a:t>
            </a:r>
          </a:p>
          <a:p>
            <a:pPr marL="457200" indent="-457200" eaLnBrk="1" hangingPunct="1">
              <a:buFont typeface="Arial" panose="020B0604020202020204" pitchFamily="34" charset="0"/>
              <a:buChar char="•"/>
            </a:pPr>
            <a:r>
              <a:rPr lang="en-GB" altLang="en-US" sz="1600"/>
              <a:t>Concentrated in certain countries and overwhelmingly IPS rather than SEQF  </a:t>
            </a:r>
          </a:p>
          <a:p>
            <a:pPr marL="457200" indent="-457200" eaLnBrk="1" hangingPunct="1">
              <a:buFont typeface="Arial" panose="020B0604020202020204" pitchFamily="34" charset="0"/>
              <a:buChar char="•"/>
            </a:pPr>
            <a:r>
              <a:rPr lang="en-GB" altLang="en-US" sz="1600"/>
              <a:t>The impact evidence for IPS is consistently positive and frequently large in terms of: job entry; hours worked; job sustainment; time to job entry; total earned income. More mixed but generally positive findings around hourly wage </a:t>
            </a:r>
          </a:p>
          <a:p>
            <a:pPr marL="457200" indent="-457200" eaLnBrk="1" hangingPunct="1">
              <a:buFont typeface="Arial" panose="020B0604020202020204" pitchFamily="34" charset="0"/>
              <a:buChar char="•"/>
            </a:pPr>
            <a:r>
              <a:rPr lang="en-GB" altLang="en-US" sz="1600"/>
              <a:t>The evidence base is weakened by: small sample sizes; interventions not adhering to fidelity; testing IPS with other interventions; not always reporting fidelity; rapid job entry reporting given frequent fidelity strengthening; diverse job entry definitions; some studies with weak counterfactual designs; not always clear exactly what is inside BAU</a:t>
            </a:r>
          </a:p>
          <a:p>
            <a:pPr marL="457200" indent="-457200" eaLnBrk="1" hangingPunct="1">
              <a:buFont typeface="Arial" panose="020B0604020202020204" pitchFamily="34" charset="0"/>
              <a:buChar char="•"/>
            </a:pPr>
            <a:r>
              <a:rPr lang="en-GB" altLang="en-US" sz="1600"/>
              <a:t>Fidelity is key and takes time and attention to strengthen. </a:t>
            </a:r>
          </a:p>
          <a:p>
            <a:pPr marL="457200" indent="-457200" eaLnBrk="1" hangingPunct="1">
              <a:buFont typeface="Arial" panose="020B0604020202020204" pitchFamily="34" charset="0"/>
              <a:buChar char="•"/>
            </a:pPr>
            <a:r>
              <a:rPr lang="en-GB" altLang="en-US" sz="1600"/>
              <a:t>Next steps review possibility: Supported Employment services also seek to deliver health, wellbeing &amp; employability benefits as well as vocational benefits. Evidence is typically narrated as weaker there (but seems driven partly by p-values trumping analysis)</a:t>
            </a:r>
          </a:p>
        </p:txBody>
      </p:sp>
      <p:sp>
        <p:nvSpPr>
          <p:cNvPr id="4" name="Slide Number Placeholder 3">
            <a:extLst>
              <a:ext uri="{FF2B5EF4-FFF2-40B4-BE49-F238E27FC236}">
                <a16:creationId xmlns:a16="http://schemas.microsoft.com/office/drawing/2014/main" id="{53101F7F-C190-FDBB-59F5-ABB9E7DEB6BB}"/>
              </a:ext>
            </a:extLst>
          </p:cNvPr>
          <p:cNvSpPr>
            <a:spLocks noGrp="1"/>
          </p:cNvSpPr>
          <p:nvPr>
            <p:ph type="sldNum" sz="quarter" idx="10"/>
          </p:nvPr>
        </p:nvSpPr>
        <p:spPr/>
        <p:txBody>
          <a:bodyPr/>
          <a:lstStyle/>
          <a:p>
            <a:pPr>
              <a:defRPr/>
            </a:pPr>
            <a:fld id="{089E85A7-2C20-4265-B031-48A26A5BD96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C81354E-3AFE-CD7B-D0AC-7C7608211999}"/>
              </a:ext>
            </a:extLst>
          </p:cNvPr>
          <p:cNvSpPr>
            <a:spLocks noGrp="1" noChangeArrowheads="1"/>
          </p:cNvSpPr>
          <p:nvPr>
            <p:ph type="title"/>
          </p:nvPr>
        </p:nvSpPr>
        <p:spPr bwMode="auto">
          <a:xfrm>
            <a:off x="1652588" y="-87313"/>
            <a:ext cx="9753600" cy="360363"/>
          </a:xfrm>
        </p:spPr>
        <p:txBody>
          <a:bodyPr wrap="square" numCol="1" compatLnSpc="1">
            <a:prstTxWarp prst="textNoShape">
              <a:avLst/>
            </a:prstTxWarp>
          </a:bodyPr>
          <a:lstStyle/>
          <a:p>
            <a:r>
              <a:rPr lang="en-GB" altLang="en-US"/>
              <a:t>References</a:t>
            </a:r>
          </a:p>
        </p:txBody>
      </p:sp>
      <p:sp>
        <p:nvSpPr>
          <p:cNvPr id="3" name="Content Placeholder 2">
            <a:extLst>
              <a:ext uri="{FF2B5EF4-FFF2-40B4-BE49-F238E27FC236}">
                <a16:creationId xmlns:a16="http://schemas.microsoft.com/office/drawing/2014/main" id="{549CB1F1-A40D-B11F-9FB4-E900E2D88F03}"/>
              </a:ext>
            </a:extLst>
          </p:cNvPr>
          <p:cNvSpPr>
            <a:spLocks noGrp="1"/>
          </p:cNvSpPr>
          <p:nvPr>
            <p:ph idx="1"/>
          </p:nvPr>
        </p:nvSpPr>
        <p:spPr>
          <a:xfrm>
            <a:off x="1009650" y="466725"/>
            <a:ext cx="11182350" cy="4757738"/>
          </a:xfrm>
        </p:spPr>
        <p:txBody>
          <a:bodyPr/>
          <a:lstStyle/>
          <a:p>
            <a:pPr indent="142875">
              <a:lnSpc>
                <a:spcPct val="100000"/>
              </a:lnSpc>
              <a:spcBef>
                <a:spcPct val="0"/>
              </a:spcBef>
            </a:pPr>
            <a:r>
              <a:rPr lang="en-GB" altLang="en-US" sz="900">
                <a:latin typeface="Aptos" panose="020B0004020202020204" pitchFamily="34" charset="0"/>
                <a:cs typeface="Aptos" panose="020B0004020202020204" pitchFamily="34" charset="0"/>
              </a:rPr>
              <a:t>Bejerholm U, Larsson M, Johanson S.  Supported employment adapted for people with affective disorders – a randomized controlled trial. Journal of Affective Disorders 2017:207</a:t>
            </a:r>
            <a:endParaRPr lang="en-GB" altLang="en-US" sz="900">
              <a:latin typeface="Aptos" panose="020B0004020202020204" pitchFamily="34" charset="0"/>
              <a:ea typeface="Aptos" panose="020B0004020202020204" pitchFamily="34" charset="0"/>
              <a:cs typeface="Times New Roman" panose="02020603050405020304" pitchFamily="18" charset="0"/>
            </a:endParaRPr>
          </a:p>
          <a:p>
            <a:pPr indent="142875">
              <a:lnSpc>
                <a:spcPct val="100000"/>
              </a:lnSpc>
              <a:spcBef>
                <a:spcPct val="0"/>
              </a:spcBef>
            </a:pPr>
            <a:r>
              <a:rPr lang="en-GB" altLang="en-US" sz="900">
                <a:latin typeface="Aptos" panose="020B0004020202020204" pitchFamily="34" charset="0"/>
                <a:cs typeface="Aptos" panose="020B0004020202020204" pitchFamily="34" charset="0"/>
              </a:rPr>
              <a:t>Bond G, Drake R, Pogue J. Expanding Individual Placement and Support to populations with conditions and disorders other than serious mental illness. Psych Serv</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2019 70:6</a:t>
            </a:r>
            <a:endParaRPr lang="en-GB" altLang="en-US" sz="900">
              <a:latin typeface="Aptos" panose="020B0004020202020204" pitchFamily="34" charset="0"/>
              <a:ea typeface="Aptos" panose="020B0004020202020204" pitchFamily="34" charset="0"/>
              <a:cs typeface="Times New Roman" panose="02020603050405020304" pitchFamily="18" charset="0"/>
            </a:endParaRPr>
          </a:p>
          <a:p>
            <a:pPr indent="142875">
              <a:lnSpc>
                <a:spcPct val="100000"/>
              </a:lnSpc>
              <a:spcBef>
                <a:spcPct val="0"/>
              </a:spcBef>
            </a:pPr>
            <a:r>
              <a:rPr lang="en-GB" altLang="en-US" sz="900">
                <a:latin typeface="Aptos" panose="020B0004020202020204" pitchFamily="34" charset="0"/>
                <a:cs typeface="Aptos" panose="020B0004020202020204" pitchFamily="34" charset="0"/>
              </a:rPr>
              <a:t>Brinchmann, R., Witlund, S., Lorentzen, T., Moe, C., McDaid, D., Killackey, E., Rinaldi, M. and MyKletun, A. The societal impact of individual placement an support on employment outcomes for young people receiving temporary health-related welfare benefits: a differences-in-differences study. Psychological Medicine 2024 1-9</a:t>
            </a:r>
            <a:endParaRPr lang="en-GB" altLang="en-US" sz="900">
              <a:latin typeface="Aptos" panose="020B0004020202020204" pitchFamily="34" charset="0"/>
              <a:ea typeface="Aptos" panose="020B0004020202020204" pitchFamily="34" charset="0"/>
              <a:cs typeface="Times New Roman" panose="02020603050405020304" pitchFamily="18" charset="0"/>
            </a:endParaRPr>
          </a:p>
          <a:p>
            <a:pPr indent="142875">
              <a:lnSpc>
                <a:spcPct val="100000"/>
              </a:lnSpc>
              <a:spcBef>
                <a:spcPct val="0"/>
              </a:spcBef>
            </a:pPr>
            <a:r>
              <a:rPr lang="en-GB" altLang="en-US" sz="900">
                <a:latin typeface="Aptos" panose="020B0004020202020204" pitchFamily="34" charset="0"/>
                <a:cs typeface="Aptos" panose="020B0004020202020204" pitchFamily="34" charset="0"/>
              </a:rPr>
              <a:t>Davis L, Kyriakides T, Suris A, Ottomanelli L, Mueller L, Parker P, Resnick S, Toscano R, Scrymgeour A, Drake R. Effect of evidence-based Supported Employment vs transitional work on achieving steady work among veterans with posttraumatic stress disorder: A randomized clinical trial. JAMA Psych 2018 75:4</a:t>
            </a:r>
            <a:endParaRPr lang="en-GB" altLang="en-US" sz="900">
              <a:latin typeface="Aptos" panose="020B0004020202020204" pitchFamily="34" charset="0"/>
              <a:ea typeface="Aptos" panose="020B0004020202020204" pitchFamily="34" charset="0"/>
              <a:cs typeface="Times New Roman" panose="02020603050405020304" pitchFamily="18" charset="0"/>
            </a:endParaRPr>
          </a:p>
          <a:p>
            <a:pPr indent="142875">
              <a:lnSpc>
                <a:spcPct val="100000"/>
              </a:lnSpc>
              <a:spcBef>
                <a:spcPct val="0"/>
              </a:spcBef>
            </a:pPr>
            <a:r>
              <a:rPr lang="en-GB" altLang="en-US" sz="900">
                <a:latin typeface="Aptos" panose="020B0004020202020204" pitchFamily="34" charset="0"/>
                <a:cs typeface="Aptos" panose="020B0004020202020204" pitchFamily="34" charset="0"/>
              </a:rPr>
              <a:t>Davis L, Leon A, Toscano R, Drebing C, Ward L, Parker P, Kashner T, Drake R.  A randomized controlled trial of Supported Employment among veterans with posttraumatic stress disorder. Psych Serv 2012 63:5</a:t>
            </a:r>
          </a:p>
          <a:p>
            <a:pPr indent="142875">
              <a:lnSpc>
                <a:spcPct val="100000"/>
              </a:lnSpc>
              <a:spcBef>
                <a:spcPct val="0"/>
              </a:spcBef>
            </a:pPr>
            <a:r>
              <a:rPr lang="en-GB" altLang="en-US" sz="900">
                <a:latin typeface="Aptos" panose="020B0004020202020204" pitchFamily="34" charset="0"/>
                <a:cs typeface="Aptos" panose="020B0004020202020204" pitchFamily="34" charset="0"/>
              </a:rPr>
              <a:t>Davis L, Mumba M, Toscano R, Pilkinton P, Blansett C, McCall K, MacVicar D, Bartolucci A. A randomized controlled trial evaluating the effectiveness of Supported Employment integrated in primary care. Psych Serv 2022 73:6</a:t>
            </a:r>
          </a:p>
          <a:p>
            <a:pPr indent="142875">
              <a:lnSpc>
                <a:spcPct val="100000"/>
              </a:lnSpc>
              <a:spcBef>
                <a:spcPct val="0"/>
              </a:spcBef>
            </a:pPr>
            <a:r>
              <a:rPr lang="en-GB" altLang="en-US" sz="900">
                <a:latin typeface="Aptos" panose="020B0004020202020204" pitchFamily="34" charset="0"/>
                <a:cs typeface="Aptos" panose="020B0004020202020204" pitchFamily="34" charset="0"/>
              </a:rPr>
              <a:t>Fadyl, J, Anstiss D, Reed K, Khoronzhevych M, Levack M. Effectiveness of vocational interventions for gaining paid work for people living with mild to moderate mental health conditions: systematic review and meta-analysis. BMJ Open 2020:10(e039699)</a:t>
            </a:r>
          </a:p>
          <a:p>
            <a:pPr indent="142875">
              <a:lnSpc>
                <a:spcPct val="100000"/>
              </a:lnSpc>
              <a:spcBef>
                <a:spcPct val="0"/>
              </a:spcBef>
            </a:pPr>
            <a:r>
              <a:rPr lang="en-GB" altLang="en-US" sz="900">
                <a:latin typeface="Aptos" panose="020B0004020202020204" pitchFamily="34" charset="0"/>
                <a:cs typeface="Aptos" panose="020B0004020202020204" pitchFamily="34" charset="0"/>
              </a:rPr>
              <a:t>Ferguson K, Xie B, Glynn S. Adapting the Individual Placement and Support model with homeless young adults. Child &amp; Youth Care Forum 2012 41</a:t>
            </a:r>
          </a:p>
          <a:p>
            <a:pPr indent="142875">
              <a:lnSpc>
                <a:spcPct val="100000"/>
              </a:lnSpc>
              <a:spcBef>
                <a:spcPct val="0"/>
              </a:spcBef>
            </a:pPr>
            <a:r>
              <a:rPr lang="en-GB" altLang="en-US" sz="900">
                <a:latin typeface="Aptos" panose="020B0004020202020204" pitchFamily="34" charset="0"/>
                <a:cs typeface="Aptos" panose="020B0004020202020204" pitchFamily="34" charset="0"/>
              </a:rPr>
              <a:t>Harrison J, Krieger M, Johnson H. Review of Individual Placement and Support employment intervention for persons with substance use disorder. Subst Use and Misuse</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2020 55:4</a:t>
            </a:r>
          </a:p>
          <a:p>
            <a:pPr indent="142875">
              <a:lnSpc>
                <a:spcPct val="100000"/>
              </a:lnSpc>
              <a:spcBef>
                <a:spcPct val="0"/>
              </a:spcBef>
            </a:pPr>
            <a:r>
              <a:rPr lang="en-GB" altLang="en-US" sz="900">
                <a:latin typeface="Aptos" panose="020B0004020202020204" pitchFamily="34" charset="0"/>
                <a:cs typeface="Aptos" panose="020B0004020202020204" pitchFamily="34" charset="0"/>
              </a:rPr>
              <a:t>Hellstrom L, Bech P, Hjorthoj C, Nordentoft M, Lindschou J, Eplov L. Effect on return to work or education of Individual Placement and Support modified for people with mood and anxiety disorders: results of a randomised clinical trial. Occup and Env Med 2017 74</a:t>
            </a:r>
          </a:p>
          <a:p>
            <a:pPr indent="142875">
              <a:lnSpc>
                <a:spcPct val="100000"/>
              </a:lnSpc>
              <a:spcBef>
                <a:spcPct val="0"/>
              </a:spcBef>
            </a:pPr>
            <a:r>
              <a:rPr lang="en-GB" altLang="en-US" sz="900">
                <a:latin typeface="Aptos" panose="020B0004020202020204" pitchFamily="34" charset="0"/>
                <a:cs typeface="Aptos" panose="020B0004020202020204" pitchFamily="34" charset="0"/>
              </a:rPr>
              <a:t>Jetha A, Shaw R, Sinden A, Mahood Q, Gignac M, McColl M, Ginis K. Work-focused interventions that promote the labour market transition of young adults with chronic disabling conditions: a systematic review. Occup and Env Med 2019:76</a:t>
            </a:r>
          </a:p>
          <a:p>
            <a:pPr indent="142875">
              <a:lnSpc>
                <a:spcPct val="100000"/>
              </a:lnSpc>
              <a:spcBef>
                <a:spcPct val="0"/>
              </a:spcBef>
            </a:pPr>
            <a:r>
              <a:rPr lang="en-GB" altLang="en-US" sz="900">
                <a:latin typeface="Aptos" panose="020B0004020202020204" pitchFamily="34" charset="0"/>
                <a:cs typeface="Aptos" panose="020B0004020202020204" pitchFamily="34" charset="0"/>
              </a:rPr>
              <a:t>LePage J, Lewis A, Crawford A, Parish J, Ottomanelli L, Washington E, Cipher D. Incorporating Individualized Placement and Support principles into vocational rehabilitation for formerly incarcerated veterans. Psych Serv 2016 67</a:t>
            </a:r>
          </a:p>
          <a:p>
            <a:pPr indent="142875">
              <a:lnSpc>
                <a:spcPct val="100000"/>
              </a:lnSpc>
              <a:spcBef>
                <a:spcPct val="0"/>
              </a:spcBef>
            </a:pPr>
            <a:r>
              <a:rPr lang="en-GB" altLang="en-US" sz="900">
                <a:latin typeface="Aptos" panose="020B0004020202020204" pitchFamily="34" charset="0"/>
                <a:cs typeface="Aptos" panose="020B0004020202020204" pitchFamily="34" charset="0"/>
              </a:rPr>
              <a:t>Lones C, Bond G, McGovern M, Carr K, Leckron-Myers T, Hartnett T, Becker D. Individual Placement and Support (IPS) for methadone maintenance therapy patients: a pilot randomized controlled trial. Admin and Policy in Mental Health</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2017</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44</a:t>
            </a:r>
          </a:p>
          <a:p>
            <a:pPr indent="142875">
              <a:lnSpc>
                <a:spcPct val="100000"/>
              </a:lnSpc>
              <a:spcBef>
                <a:spcPct val="0"/>
              </a:spcBef>
            </a:pPr>
            <a:r>
              <a:rPr lang="en-GB" altLang="en-US" sz="900">
                <a:latin typeface="Aptos" panose="020B0004020202020204" pitchFamily="34" charset="0"/>
                <a:cs typeface="Aptos" panose="020B0004020202020204" pitchFamily="34" charset="0"/>
              </a:rPr>
              <a:t>Marsden, J., Anders, P., Shaw, C., Amasiatu, C., Collate, W., Eastwood, B., Horgan, P., Khetari, M., Knight, J., Knight, S., Melaugh, A., Clark, H. and Stannard, J. Superiority and cot-effectiveness of Individual Placeemnt and Support versus standard employment support for people with alcohol and drug dependence: a pragmatic, parallel-group, open-label, multicentre, randomised, controlled, phase 3 trial. The Lancet eClinicalMedicine. 2024;68: 102400</a:t>
            </a:r>
          </a:p>
          <a:p>
            <a:pPr indent="142875">
              <a:lnSpc>
                <a:spcPct val="100000"/>
              </a:lnSpc>
              <a:spcBef>
                <a:spcPct val="0"/>
              </a:spcBef>
            </a:pPr>
            <a:r>
              <a:rPr lang="en-GB" altLang="en-US" sz="900">
                <a:latin typeface="Aptos" panose="020B0004020202020204" pitchFamily="34" charset="0"/>
                <a:cs typeface="Aptos" panose="020B0004020202020204" pitchFamily="34" charset="0"/>
              </a:rPr>
              <a:t>Mawhood L, Howlin P. The outcome of a supported employment scheme for high-functioning adults with autism or Asperger syndrome. Autism</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1999</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3:3</a:t>
            </a:r>
          </a:p>
          <a:p>
            <a:pPr indent="142875">
              <a:lnSpc>
                <a:spcPct val="100000"/>
              </a:lnSpc>
              <a:spcBef>
                <a:spcPct val="0"/>
              </a:spcBef>
            </a:pPr>
            <a:r>
              <a:rPr lang="en-GB" altLang="en-US" sz="900">
                <a:latin typeface="Aptos" panose="020B0004020202020204" pitchFamily="34" charset="0"/>
                <a:cs typeface="Aptos" panose="020B0004020202020204" pitchFamily="34" charset="0"/>
              </a:rPr>
              <a:t>Newton B, Gloster R, Hofman J. Health-led employment trials evaluation: 12 months outcomes evidence synthesis. 2023 London: DWP &amp; DHSC. Available at: </a:t>
            </a:r>
            <a:r>
              <a:rPr lang="en-GB" altLang="en-US" sz="900" u="sng">
                <a:latin typeface="Aptos" panose="020B0004020202020204" pitchFamily="34" charset="0"/>
                <a:cs typeface="Aptos" panose="020B0004020202020204" pitchFamily="34" charset="0"/>
                <a:hlinkClick r:id="rId2"/>
              </a:rPr>
              <a:t>https://www.employment-studies.co.uk/resource/health-led-trials-impact-evaluation-reports</a:t>
            </a:r>
            <a:endParaRPr lang="en-GB" altLang="en-US" sz="900">
              <a:latin typeface="Aptos" panose="020B0004020202020204" pitchFamily="34" charset="0"/>
              <a:cs typeface="Aptos" panose="020B0004020202020204" pitchFamily="34" charset="0"/>
            </a:endParaRPr>
          </a:p>
          <a:p>
            <a:pPr indent="142875">
              <a:lnSpc>
                <a:spcPct val="100000"/>
              </a:lnSpc>
              <a:spcBef>
                <a:spcPct val="0"/>
              </a:spcBef>
            </a:pPr>
            <a:r>
              <a:rPr lang="en-GB" altLang="en-US" sz="900">
                <a:latin typeface="Aptos" panose="020B0004020202020204" pitchFamily="34" charset="0"/>
                <a:cs typeface="Aptos" panose="020B0004020202020204" pitchFamily="34" charset="0"/>
              </a:rPr>
              <a:t>Ottomanelli L, Goetz L, Barnett S, Njoh E, Dixon T, Holmes S, LePage J, Ota D, Sabharwal S, White K. Individual Placement and Support in spinal cord injury: A longitudinal observational study of employment outcomes. Arch of Phys Med and Rehab 2017 98:15</a:t>
            </a:r>
          </a:p>
          <a:p>
            <a:pPr indent="142875">
              <a:lnSpc>
                <a:spcPct val="100000"/>
              </a:lnSpc>
              <a:spcBef>
                <a:spcPct val="0"/>
              </a:spcBef>
            </a:pPr>
            <a:r>
              <a:rPr lang="en-GB" altLang="en-US" sz="900">
                <a:latin typeface="Aptos" panose="020B0004020202020204" pitchFamily="34" charset="0"/>
                <a:cs typeface="Aptos" panose="020B0004020202020204" pitchFamily="34" charset="0"/>
              </a:rPr>
              <a:t>Ottomanelli L, Goetz L, Suris A, McGeough C, Sinnott P, Toscano R, Barnett S, Cipher D, Lind L, Dixon T, Holmes S, Kerrigan A, Thomas F. Effectiveness of Supported Employment for veterans with spinal cord injuries: results from a randomized multisite study Arch of Phys Med and Rehab 2012:93</a:t>
            </a:r>
          </a:p>
          <a:p>
            <a:pPr indent="142875">
              <a:lnSpc>
                <a:spcPct val="100000"/>
              </a:lnSpc>
              <a:spcBef>
                <a:spcPct val="0"/>
              </a:spcBef>
            </a:pPr>
            <a:r>
              <a:rPr lang="en-GB" altLang="en-US" sz="900">
                <a:latin typeface="Aptos" panose="020B0004020202020204" pitchFamily="34" charset="0"/>
                <a:cs typeface="Aptos" panose="020B0004020202020204" pitchFamily="34" charset="0"/>
              </a:rPr>
              <a:t>Overland S, Grasdal A, Reme S. Long-term effects on income and sickness benefits after work-focused cognitive-behavioural therapy and individual job support. Occup and Env Med 2018 75:10</a:t>
            </a:r>
          </a:p>
          <a:p>
            <a:pPr indent="142875">
              <a:lnSpc>
                <a:spcPct val="100000"/>
              </a:lnSpc>
              <a:spcBef>
                <a:spcPct val="0"/>
              </a:spcBef>
            </a:pPr>
            <a:r>
              <a:rPr lang="en-GB" altLang="en-US" sz="900">
                <a:latin typeface="Aptos" panose="020B0004020202020204" pitchFamily="34" charset="0"/>
                <a:cs typeface="Aptos" panose="020B0004020202020204" pitchFamily="34" charset="0"/>
              </a:rPr>
              <a:t>Poremski D, Rabouin D, Latimer E. A randomised controlled trial of evidence based Supported Employment for people who have recently been homeless and have a mental illness. Admin and Pol in Mental Health 2017 44</a:t>
            </a:r>
          </a:p>
          <a:p>
            <a:pPr indent="142875">
              <a:lnSpc>
                <a:spcPct val="100000"/>
              </a:lnSpc>
              <a:spcBef>
                <a:spcPct val="0"/>
              </a:spcBef>
            </a:pPr>
            <a:r>
              <a:rPr lang="en-GB" altLang="en-US" sz="900">
                <a:latin typeface="Aptos" panose="020B0004020202020204" pitchFamily="34" charset="0"/>
                <a:cs typeface="Aptos" panose="020B0004020202020204" pitchFamily="34" charset="0"/>
              </a:rPr>
              <a:t>Probyn K, Engedahl M, Rajendran D, Pincus T, Naeem K, Mistry D, Underwood M, Froud R. The effects of supported employment interventions in populations of people with conditions other than severe mental health: a systematic review. Prim Health Care Res &amp; Dev</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2021:22(e79)</a:t>
            </a:r>
          </a:p>
          <a:p>
            <a:pPr indent="142875">
              <a:lnSpc>
                <a:spcPct val="100000"/>
              </a:lnSpc>
              <a:spcBef>
                <a:spcPct val="0"/>
              </a:spcBef>
            </a:pPr>
            <a:r>
              <a:rPr lang="en-GB" altLang="en-US" sz="900">
                <a:latin typeface="Aptos" panose="020B0004020202020204" pitchFamily="34" charset="0"/>
                <a:cs typeface="Aptos" panose="020B0004020202020204" pitchFamily="34" charset="0"/>
              </a:rPr>
              <a:t>Reme S, Grasdal A, Lovvik C, Lie S, Overland S. Work-focused cognitive-behavioural therapy and individual job support to increase work participation in common mental disorders: a randomised controlled multicentre trial. Occup and Env Med 2015</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72:10</a:t>
            </a:r>
          </a:p>
          <a:p>
            <a:pPr indent="142875">
              <a:lnSpc>
                <a:spcPct val="100000"/>
              </a:lnSpc>
              <a:spcBef>
                <a:spcPct val="0"/>
              </a:spcBef>
            </a:pPr>
            <a:r>
              <a:rPr lang="en-GB" altLang="en-US" sz="900">
                <a:latin typeface="Aptos" panose="020B0004020202020204" pitchFamily="34" charset="0"/>
                <a:cs typeface="Aptos" panose="020B0004020202020204" pitchFamily="34" charset="0"/>
              </a:rPr>
              <a:t>Reme S, Monstad K, Fyhn T, Sveinsdottir V, Lovvik C, Lie S, Overland S. A randomized controlled multicenter trial of individual placement and support for patients with moderate-to-severe mental illness. Scand Jour of Work, Env &amp; Health 2019 45:1</a:t>
            </a:r>
          </a:p>
          <a:p>
            <a:pPr indent="142875">
              <a:lnSpc>
                <a:spcPct val="100000"/>
              </a:lnSpc>
              <a:spcBef>
                <a:spcPct val="0"/>
              </a:spcBef>
            </a:pPr>
            <a:r>
              <a:rPr lang="en-GB" altLang="en-US" sz="900">
                <a:latin typeface="Aptos" panose="020B0004020202020204" pitchFamily="34" charset="0"/>
                <a:cs typeface="Aptos" panose="020B0004020202020204" pitchFamily="34" charset="0"/>
              </a:rPr>
              <a:t>Rosenheck R, Mares A. Implementation of Supported Employment for homeless veterans with psychiatric or addiction disorders: two-year outcomes. Psychc Serv</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2007</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58:3</a:t>
            </a:r>
          </a:p>
          <a:p>
            <a:pPr indent="142875">
              <a:lnSpc>
                <a:spcPct val="100000"/>
              </a:lnSpc>
              <a:spcBef>
                <a:spcPct val="0"/>
              </a:spcBef>
            </a:pPr>
            <a:r>
              <a:rPr lang="en-GB" altLang="en-US" sz="900">
                <a:latin typeface="Aptos" panose="020B0004020202020204" pitchFamily="34" charset="0"/>
                <a:cs typeface="Aptos" panose="020B0004020202020204" pitchFamily="34" charset="0"/>
              </a:rPr>
              <a:t>Sveinsdottir, V, Jacobsen H, Ljosaa T, Linnemorken L, Knutzen T, Ghiasvand R, Reme S. The Individual Placement and Support (IPS) in pain trial: A randomized controlled trial of IPS for patients with chronic pain conditions. Pain Med</a:t>
            </a:r>
            <a:r>
              <a:rPr lang="en-GB" altLang="en-US" sz="900" i="1">
                <a:latin typeface="Aptos" panose="020B0004020202020204" pitchFamily="34" charset="0"/>
                <a:cs typeface="Aptos" panose="020B0004020202020204" pitchFamily="34" charset="0"/>
              </a:rPr>
              <a:t> </a:t>
            </a:r>
            <a:r>
              <a:rPr lang="en-GB" altLang="en-US" sz="900">
                <a:latin typeface="Aptos" panose="020B0004020202020204" pitchFamily="34" charset="0"/>
                <a:cs typeface="Aptos" panose="020B0004020202020204" pitchFamily="34" charset="0"/>
              </a:rPr>
              <a:t>2022 23:10</a:t>
            </a:r>
          </a:p>
          <a:p>
            <a:pPr indent="142875">
              <a:lnSpc>
                <a:spcPct val="100000"/>
              </a:lnSpc>
              <a:spcBef>
                <a:spcPct val="0"/>
              </a:spcBef>
            </a:pPr>
            <a:r>
              <a:rPr lang="en-GB" altLang="en-US" sz="900">
                <a:latin typeface="Aptos" panose="020B0004020202020204" pitchFamily="34" charset="0"/>
                <a:cs typeface="Aptos" panose="020B0004020202020204" pitchFamily="34" charset="0"/>
              </a:rPr>
              <a:t>Sveinsdottir, V, Lie S, Bond G, Eriksen H, Tveito T, Grasdal A, Reme S. Individual placement and support for young adults as risk of early work disability (the SEED trial): a randomized controlled trial. Scand Jour of Work, Env &amp; Health 2020 46:1</a:t>
            </a:r>
          </a:p>
          <a:p>
            <a:pPr indent="142875">
              <a:lnSpc>
                <a:spcPct val="100000"/>
              </a:lnSpc>
              <a:spcBef>
                <a:spcPct val="0"/>
              </a:spcBef>
            </a:pPr>
            <a:r>
              <a:rPr lang="en-GB" altLang="en-US" sz="900">
                <a:latin typeface="Aptos" panose="020B0004020202020204" pitchFamily="34" charset="0"/>
                <a:cs typeface="Aptos" panose="020B0004020202020204" pitchFamily="34" charset="0"/>
              </a:rPr>
              <a:t>Taylor J, McPheeters M, Sathe N, Dove D, Veenstra-Vanderweele J, Warren Z. A systematic review of vocational interventions for young adults with autism spectrum disorders. Pediatrics 2012 130:3</a:t>
            </a:r>
          </a:p>
          <a:p>
            <a:pPr indent="142875">
              <a:lnSpc>
                <a:spcPct val="100000"/>
              </a:lnSpc>
              <a:spcBef>
                <a:spcPct val="0"/>
              </a:spcBef>
            </a:pPr>
            <a:r>
              <a:rPr lang="en-GB" altLang="en-US" sz="900">
                <a:latin typeface="Aptos" panose="020B0004020202020204" pitchFamily="34" charset="0"/>
                <a:cs typeface="Aptos" panose="020B0004020202020204" pitchFamily="34" charset="0"/>
              </a:rPr>
              <a:t>Wehman P, Chan F, Ditchman N, Kang H-J. Effect of Supported Employment on vocational rehabilitation outcomes of transition-age youth with intellectual and developmental disabilities: a case control study. Intell and Devel Dis 2014 52:4</a:t>
            </a:r>
          </a:p>
          <a:p>
            <a:pPr indent="142875"/>
            <a:endParaRPr lang="en-GB" altLang="en-US" sz="900"/>
          </a:p>
        </p:txBody>
      </p:sp>
      <p:sp>
        <p:nvSpPr>
          <p:cNvPr id="4" name="Slide Number Placeholder 3">
            <a:extLst>
              <a:ext uri="{FF2B5EF4-FFF2-40B4-BE49-F238E27FC236}">
                <a16:creationId xmlns:a16="http://schemas.microsoft.com/office/drawing/2014/main" id="{D5844BB7-DE1B-8224-D0D5-71EFBC3928CA}"/>
              </a:ext>
            </a:extLst>
          </p:cNvPr>
          <p:cNvSpPr>
            <a:spLocks noGrp="1"/>
          </p:cNvSpPr>
          <p:nvPr>
            <p:ph type="sldNum" sz="quarter" idx="10"/>
          </p:nvPr>
        </p:nvSpPr>
        <p:spPr/>
        <p:txBody>
          <a:bodyPr/>
          <a:lstStyle/>
          <a:p>
            <a:pPr>
              <a:defRPr/>
            </a:pPr>
            <a:fld id="{B1F66964-2657-4D9A-832F-674B9F8758B1}"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2BE0B6-7DF7-F390-70AC-8633235D6938}"/>
              </a:ext>
            </a:extLst>
          </p:cNvPr>
          <p:cNvSpPr>
            <a:spLocks noGrp="1"/>
          </p:cNvSpPr>
          <p:nvPr>
            <p:ph type="sldNum" sz="quarter" idx="12"/>
          </p:nvPr>
        </p:nvSpPr>
        <p:spPr/>
        <p:txBody>
          <a:bodyPr/>
          <a:lstStyle/>
          <a:p>
            <a:pPr>
              <a:defRPr/>
            </a:pPr>
            <a:fld id="{C0E74107-6D40-4F4F-8A38-F14CA4C70EAA}" type="slidenum">
              <a:rPr lang="en-US" sz="1200"/>
              <a:pPr>
                <a:defRPr/>
              </a:pPr>
              <a:t>17</a:t>
            </a:fld>
            <a:endParaRPr lang="en-US" sz="1200" dirty="0"/>
          </a:p>
        </p:txBody>
      </p:sp>
      <p:sp>
        <p:nvSpPr>
          <p:cNvPr id="2" name="Title 1">
            <a:extLst>
              <a:ext uri="{FF2B5EF4-FFF2-40B4-BE49-F238E27FC236}">
                <a16:creationId xmlns:a16="http://schemas.microsoft.com/office/drawing/2014/main" id="{661FF4B3-90E5-0838-1BE9-7E02F7FDDBE8}"/>
              </a:ext>
            </a:extLst>
          </p:cNvPr>
          <p:cNvSpPr>
            <a:spLocks noGrp="1"/>
          </p:cNvSpPr>
          <p:nvPr>
            <p:ph type="title"/>
          </p:nvPr>
        </p:nvSpPr>
        <p:spPr>
          <a:xfrm>
            <a:off x="1427163" y="247650"/>
            <a:ext cx="10240962" cy="708025"/>
          </a:xfrm>
        </p:spPr>
        <p:txBody>
          <a:bodyPr>
            <a:normAutofit fontScale="90000"/>
          </a:bodyPr>
          <a:lstStyle/>
          <a:p>
            <a:pPr>
              <a:defRPr/>
            </a:pPr>
            <a:r>
              <a:rPr lang="en-GB" dirty="0"/>
              <a:t>Up next…</a:t>
            </a:r>
          </a:p>
        </p:txBody>
      </p:sp>
      <p:pic>
        <p:nvPicPr>
          <p:cNvPr id="24580" name="Picture 5">
            <a:extLst>
              <a:ext uri="{FF2B5EF4-FFF2-40B4-BE49-F238E27FC236}">
                <a16:creationId xmlns:a16="http://schemas.microsoft.com/office/drawing/2014/main" id="{EFC38805-BF6E-BD90-0A2D-271FD8D917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9313" y="101600"/>
            <a:ext cx="23114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Box 7">
            <a:extLst>
              <a:ext uri="{FF2B5EF4-FFF2-40B4-BE49-F238E27FC236}">
                <a16:creationId xmlns:a16="http://schemas.microsoft.com/office/drawing/2014/main" id="{03DAA855-5D4F-DFCF-AF46-AB7E36FEFCAB}"/>
              </a:ext>
            </a:extLst>
          </p:cNvPr>
          <p:cNvSpPr txBox="1">
            <a:spLocks noChangeArrowheads="1"/>
          </p:cNvSpPr>
          <p:nvPr/>
        </p:nvSpPr>
        <p:spPr bwMode="auto">
          <a:xfrm>
            <a:off x="1117600" y="1270000"/>
            <a:ext cx="10933113" cy="5756275"/>
          </a:xfrm>
          <a:prstGeom prst="rect">
            <a:avLst/>
          </a:prstGeom>
          <a:noFill/>
          <a:ln>
            <a:noFill/>
          </a:ln>
        </p:spPr>
        <p:txBody>
          <a:bodyPr>
            <a:spAutoFit/>
          </a:bodyPr>
          <a:lstStyle/>
          <a:p>
            <a:pPr marL="514350" indent="-514350">
              <a:buFontTx/>
              <a:buAutoNum type="arabicPeriod"/>
              <a:defRPr/>
            </a:pPr>
            <a:r>
              <a:rPr lang="en-GB" altLang="en-US" sz="1600" b="1" dirty="0"/>
              <a:t>Synthesis of the systematic review qualitative evidence of key programme factors, </a:t>
            </a:r>
          </a:p>
          <a:p>
            <a:pPr>
              <a:defRPr/>
            </a:pPr>
            <a:r>
              <a:rPr lang="en-GB" altLang="en-US" sz="1600" b="1" dirty="0"/>
              <a:t>moderators &amp; outcomes</a:t>
            </a:r>
          </a:p>
          <a:p>
            <a:pPr>
              <a:defRPr/>
            </a:pPr>
            <a:r>
              <a:rPr lang="en-GB" altLang="en-US" sz="1600" dirty="0"/>
              <a:t>Dr Susan Baxter, </a:t>
            </a:r>
            <a:r>
              <a:rPr lang="en-GB" altLang="en-US" sz="1600" dirty="0" err="1"/>
              <a:t>Univ</a:t>
            </a:r>
            <a:r>
              <a:rPr lang="en-GB" altLang="en-US" sz="1600" dirty="0"/>
              <a:t> Sheffield, 9</a:t>
            </a:r>
            <a:r>
              <a:rPr lang="en-GB" altLang="en-US" sz="1600" baseline="30000" dirty="0"/>
              <a:t>th</a:t>
            </a:r>
            <a:r>
              <a:rPr lang="en-GB" altLang="en-US" sz="1600" dirty="0"/>
              <a:t> April, 10-11. Eventbrite sign-up: </a:t>
            </a:r>
          </a:p>
          <a:p>
            <a:pPr>
              <a:defRPr/>
            </a:pPr>
            <a:r>
              <a:rPr lang="en-GB" altLang="en-US" sz="1600" dirty="0">
                <a:hlinkClick r:id="rId3"/>
              </a:rPr>
              <a:t>https://www.eventbrite.co.uk/e/supported-employment-beyond-smi-a-qualitative-evidence-review-tickets-846935154847?aff=oddtdtcreator</a:t>
            </a:r>
            <a:endParaRPr lang="en-GB" altLang="en-US" sz="1600" dirty="0"/>
          </a:p>
          <a:p>
            <a:pPr>
              <a:defRPr/>
            </a:pPr>
            <a:endParaRPr lang="en-GB" altLang="en-US" sz="1600" dirty="0"/>
          </a:p>
          <a:p>
            <a:pPr>
              <a:defRPr/>
            </a:pPr>
            <a:r>
              <a:rPr lang="en-GB" altLang="en-US" sz="1600" b="1" dirty="0"/>
              <a:t>2. Insights from RAND Europe: IPS-AD, IPS Grow, and beyond</a:t>
            </a:r>
          </a:p>
          <a:p>
            <a:pPr>
              <a:defRPr/>
            </a:pPr>
            <a:r>
              <a:rPr lang="en-GB" altLang="en-US" sz="1600" dirty="0"/>
              <a:t>Joanna Hofman, RAND Europe, 6</a:t>
            </a:r>
            <a:r>
              <a:rPr lang="en-GB" altLang="en-US" sz="1600" baseline="30000" dirty="0"/>
              <a:t>th</a:t>
            </a:r>
            <a:r>
              <a:rPr lang="en-GB" altLang="en-US" sz="1600" dirty="0"/>
              <a:t> May 12-1. Eventbrite sign-up:</a:t>
            </a:r>
          </a:p>
          <a:p>
            <a:pPr>
              <a:defRPr/>
            </a:pPr>
            <a:r>
              <a:rPr lang="en-GB" altLang="en-US" sz="1600" dirty="0">
                <a:hlinkClick r:id="rId4"/>
              </a:rPr>
              <a:t>https://www.eventbrite.co.uk/e/supported-employment-beyond-smi-insights-from-rand-europe-tickets-847203607797</a:t>
            </a:r>
            <a:endParaRPr lang="en-GB" altLang="en-US" sz="1600" dirty="0"/>
          </a:p>
          <a:p>
            <a:pPr>
              <a:defRPr/>
            </a:pPr>
            <a:endParaRPr lang="en-GB" altLang="en-US" sz="1600" dirty="0"/>
          </a:p>
          <a:p>
            <a:pPr>
              <a:defRPr/>
            </a:pPr>
            <a:r>
              <a:rPr lang="en-GB" altLang="en-US" sz="1600" b="1" dirty="0"/>
              <a:t>3. Client perspectives of Supported Employment beyond SMI</a:t>
            </a:r>
          </a:p>
          <a:p>
            <a:pPr>
              <a:defRPr/>
            </a:pPr>
            <a:r>
              <a:rPr lang="en-GB" altLang="en-US" sz="1600" dirty="0"/>
              <a:t>Dr Anne Marie Cullen, </a:t>
            </a:r>
            <a:r>
              <a:rPr lang="en-GB" altLang="en-US" sz="1600" dirty="0" err="1"/>
              <a:t>Univ</a:t>
            </a:r>
            <a:r>
              <a:rPr lang="en-GB" altLang="en-US" sz="1600" dirty="0"/>
              <a:t> Strathclyde</a:t>
            </a:r>
          </a:p>
          <a:p>
            <a:pPr>
              <a:defRPr/>
            </a:pPr>
            <a:r>
              <a:rPr lang="en-GB" altLang="en-US" sz="1600" dirty="0"/>
              <a:t>23</a:t>
            </a:r>
            <a:r>
              <a:rPr lang="en-GB" altLang="en-US" sz="1600" baseline="30000" dirty="0"/>
              <a:t>rd</a:t>
            </a:r>
            <a:r>
              <a:rPr lang="en-GB" altLang="en-US" sz="1600" dirty="0"/>
              <a:t> May, 10-11. Eventbrite sign-up:</a:t>
            </a:r>
          </a:p>
          <a:p>
            <a:pPr>
              <a:defRPr/>
            </a:pPr>
            <a:r>
              <a:rPr lang="en-GB" altLang="en-US" sz="1600" dirty="0">
                <a:hlinkClick r:id="rId5"/>
              </a:rPr>
              <a:t>https://www.eventbrite.co.uk/e/supported-employment-beyond-smi-client-perspectives-tickets-846973058217?aff=oddtdtcreator</a:t>
            </a:r>
            <a:endParaRPr lang="en-GB" altLang="en-US" sz="1600" dirty="0"/>
          </a:p>
          <a:p>
            <a:pPr>
              <a:defRPr/>
            </a:pPr>
            <a:endParaRPr lang="en-GB" altLang="en-US" sz="1600" dirty="0"/>
          </a:p>
          <a:p>
            <a:pPr>
              <a:defRPr/>
            </a:pPr>
            <a:r>
              <a:rPr lang="en-GB" altLang="en-US" sz="1600" dirty="0"/>
              <a:t>Webinar slides and recordings are available on the Resources page of the project website:</a:t>
            </a:r>
          </a:p>
          <a:p>
            <a:pPr>
              <a:defRPr/>
            </a:pPr>
            <a:r>
              <a:rPr lang="en-GB" altLang="en-US" sz="1600" dirty="0"/>
              <a:t>www.ipsbeyondsmi.org</a:t>
            </a:r>
          </a:p>
          <a:p>
            <a:pPr>
              <a:defRPr/>
            </a:pPr>
            <a:endParaRPr lang="en-GB" altLang="en-US" sz="1600" dirty="0"/>
          </a:p>
          <a:p>
            <a:pPr>
              <a:defRPr/>
            </a:pPr>
            <a:r>
              <a:rPr lang="en-GB" altLang="en-US" sz="1600" dirty="0"/>
              <a:t>Find out about upcoming events via LinkedIn:</a:t>
            </a:r>
          </a:p>
          <a:p>
            <a:pPr>
              <a:defRPr/>
            </a:pPr>
            <a:r>
              <a:rPr lang="en-GB" altLang="en-US" sz="1600" dirty="0"/>
              <a:t>#adamwhitworth</a:t>
            </a:r>
          </a:p>
          <a:p>
            <a:pPr>
              <a:defRPr/>
            </a:pPr>
            <a:r>
              <a:rPr lang="en-GB" altLang="en-US" sz="1600" dirty="0"/>
              <a:t>#ipsbeyondsmi</a:t>
            </a:r>
          </a:p>
          <a:p>
            <a:pPr>
              <a:defRPr/>
            </a:pPr>
            <a:endParaRPr lang="en-GB"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E31DFE-50F6-718A-6144-A511BE79240F}"/>
              </a:ext>
            </a:extLst>
          </p:cNvPr>
          <p:cNvSpPr>
            <a:spLocks noGrp="1"/>
          </p:cNvSpPr>
          <p:nvPr>
            <p:ph type="sldNum" sz="quarter" idx="14"/>
          </p:nvPr>
        </p:nvSpPr>
        <p:spPr>
          <a:xfrm>
            <a:off x="235873" y="6418877"/>
            <a:ext cx="513735" cy="227164"/>
          </a:xfrm>
        </p:spPr>
        <p:txBody>
          <a:bodyPr/>
          <a:lstStyle/>
          <a:p>
            <a:pPr>
              <a:defRPr/>
            </a:pPr>
            <a:fld id="{CC6F3C42-B10D-4286-808D-0A9B34F1FCCD}" type="slidenum">
              <a:rPr lang="en-US"/>
              <a:pPr>
                <a:defRPr/>
              </a:pPr>
              <a:t>18</a:t>
            </a:fld>
            <a:endParaRPr lang="en-US"/>
          </a:p>
        </p:txBody>
      </p:sp>
      <p:sp>
        <p:nvSpPr>
          <p:cNvPr id="25603" name="Title 3">
            <a:extLst>
              <a:ext uri="{FF2B5EF4-FFF2-40B4-BE49-F238E27FC236}">
                <a16:creationId xmlns:a16="http://schemas.microsoft.com/office/drawing/2014/main" id="{567649F2-6C20-A102-5781-E7A10372DD01}"/>
              </a:ext>
            </a:extLst>
          </p:cNvPr>
          <p:cNvSpPr>
            <a:spLocks noGrp="1" noChangeArrowheads="1"/>
          </p:cNvSpPr>
          <p:nvPr>
            <p:ph type="title"/>
          </p:nvPr>
        </p:nvSpPr>
        <p:spPr bwMode="auto">
          <a:xfrm>
            <a:off x="1866900" y="665163"/>
            <a:ext cx="9996488" cy="1387475"/>
          </a:xfrm>
        </p:spPr>
        <p:txBody>
          <a:bodyPr wrap="square" numCol="1" compatLnSpc="1">
            <a:prstTxWarp prst="textNoShape">
              <a:avLst/>
            </a:prstTxWarp>
          </a:bodyPr>
          <a:lstStyle/>
          <a:p>
            <a:pPr eaLnBrk="1" hangingPunct="1"/>
            <a:r>
              <a:rPr lang="en-GB" altLang="en-US"/>
              <a:t>NIHR acknowledgement and disclaimer </a:t>
            </a:r>
          </a:p>
        </p:txBody>
      </p:sp>
      <p:sp>
        <p:nvSpPr>
          <p:cNvPr id="25604" name="Content Placeholder 4">
            <a:extLst>
              <a:ext uri="{FF2B5EF4-FFF2-40B4-BE49-F238E27FC236}">
                <a16:creationId xmlns:a16="http://schemas.microsoft.com/office/drawing/2014/main" id="{1716683A-EB35-A961-E8CA-962E20722F8B}"/>
              </a:ext>
            </a:extLst>
          </p:cNvPr>
          <p:cNvSpPr>
            <a:spLocks noGrp="1" noChangeArrowheads="1"/>
          </p:cNvSpPr>
          <p:nvPr>
            <p:ph idx="1"/>
          </p:nvPr>
        </p:nvSpPr>
        <p:spPr>
          <a:xfrm>
            <a:off x="1866900" y="2157413"/>
            <a:ext cx="9032875" cy="4049712"/>
          </a:xfrm>
        </p:spPr>
        <p:txBody>
          <a:bodyPr/>
          <a:lstStyle/>
          <a:p>
            <a:pPr eaLnBrk="1" hangingPunct="1"/>
            <a:r>
              <a:rPr lang="en-GB" altLang="en-US" sz="2400">
                <a:solidFill>
                  <a:srgbClr val="000000"/>
                </a:solidFill>
                <a:latin typeface="Lato" panose="020F0502020204030203" pitchFamily="34" charset="0"/>
              </a:rPr>
              <a:t>This study/project is funded by the NIHR Policy Research Programme (PRP) (grant number NIHR202996). The views expressed are those of the author(s) and not necessarily those of the NIHR or the Department of Health and Social Care</a:t>
            </a:r>
            <a:endParaRPr lang="en-GB" altLang="en-US" sz="2400"/>
          </a:p>
        </p:txBody>
      </p:sp>
      <p:pic>
        <p:nvPicPr>
          <p:cNvPr id="25605" name="Picture 5">
            <a:extLst>
              <a:ext uri="{FF2B5EF4-FFF2-40B4-BE49-F238E27FC236}">
                <a16:creationId xmlns:a16="http://schemas.microsoft.com/office/drawing/2014/main" id="{4A46F1BE-76C1-131A-BA80-91788B846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3975" y="5562600"/>
            <a:ext cx="418941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C4F93D-BB06-222D-D4AA-10A4AEC9D2A3}"/>
              </a:ext>
            </a:extLst>
          </p:cNvPr>
          <p:cNvSpPr>
            <a:spLocks noGrp="1"/>
          </p:cNvSpPr>
          <p:nvPr>
            <p:ph type="sldNum" sz="quarter" idx="14"/>
          </p:nvPr>
        </p:nvSpPr>
        <p:spPr>
          <a:xfrm>
            <a:off x="235873" y="6418877"/>
            <a:ext cx="513735" cy="227164"/>
          </a:xfrm>
        </p:spPr>
        <p:txBody>
          <a:bodyPr/>
          <a:lstStyle/>
          <a:p>
            <a:pPr>
              <a:defRPr/>
            </a:pPr>
            <a:fld id="{32490A6F-E613-4855-BE33-408115011335}" type="slidenum">
              <a:rPr lang="en-US"/>
              <a:pPr>
                <a:defRPr/>
              </a:pPr>
              <a:t>2</a:t>
            </a:fld>
            <a:endParaRPr lang="en-US"/>
          </a:p>
        </p:txBody>
      </p:sp>
      <p:sp>
        <p:nvSpPr>
          <p:cNvPr id="8195" name="Title 3">
            <a:extLst>
              <a:ext uri="{FF2B5EF4-FFF2-40B4-BE49-F238E27FC236}">
                <a16:creationId xmlns:a16="http://schemas.microsoft.com/office/drawing/2014/main" id="{D2B6A445-C34E-AB6D-06F9-0B6F890A47DB}"/>
              </a:ext>
            </a:extLst>
          </p:cNvPr>
          <p:cNvSpPr>
            <a:spLocks noGrp="1" noChangeArrowheads="1"/>
          </p:cNvSpPr>
          <p:nvPr>
            <p:ph type="title"/>
          </p:nvPr>
        </p:nvSpPr>
        <p:spPr bwMode="auto">
          <a:xfrm>
            <a:off x="1866900" y="333375"/>
            <a:ext cx="9674225" cy="1387475"/>
          </a:xfrm>
        </p:spPr>
        <p:txBody>
          <a:bodyPr wrap="square" numCol="1" compatLnSpc="1">
            <a:prstTxWarp prst="textNoShape">
              <a:avLst/>
            </a:prstTxWarp>
          </a:bodyPr>
          <a:lstStyle/>
          <a:p>
            <a:pPr eaLnBrk="1" hangingPunct="1"/>
            <a:r>
              <a:rPr lang="en-US" altLang="en-US"/>
              <a:t>Project overview</a:t>
            </a:r>
          </a:p>
        </p:txBody>
      </p:sp>
      <p:sp>
        <p:nvSpPr>
          <p:cNvPr id="6" name="Content Placeholder 2">
            <a:extLst>
              <a:ext uri="{FF2B5EF4-FFF2-40B4-BE49-F238E27FC236}">
                <a16:creationId xmlns:a16="http://schemas.microsoft.com/office/drawing/2014/main" id="{B91456A8-EA8B-0C73-407F-EF825A8DF1B7}"/>
              </a:ext>
            </a:extLst>
          </p:cNvPr>
          <p:cNvSpPr>
            <a:spLocks noGrp="1"/>
          </p:cNvSpPr>
          <p:nvPr>
            <p:ph idx="1"/>
          </p:nvPr>
        </p:nvSpPr>
        <p:spPr>
          <a:xfrm>
            <a:off x="1143000" y="1174750"/>
            <a:ext cx="10823575" cy="4508500"/>
          </a:xfrm>
        </p:spPr>
        <p:txBody>
          <a:bodyPr rtlCol="0">
            <a:noAutofit/>
          </a:bodyPr>
          <a:lstStyle/>
          <a:p>
            <a:pPr eaLnBrk="1" hangingPunct="1">
              <a:spcBef>
                <a:spcPts val="0"/>
              </a:spcBef>
              <a:defRPr/>
            </a:pPr>
            <a:r>
              <a:rPr lang="en-GB" sz="1600" dirty="0"/>
              <a:t>National Institute for Health Research (NIHR) funding running Apr 2022 – March 2024</a:t>
            </a:r>
          </a:p>
          <a:p>
            <a:pPr eaLnBrk="1" hangingPunct="1">
              <a:spcBef>
                <a:spcPts val="0"/>
              </a:spcBef>
              <a:defRPr/>
            </a:pPr>
            <a:endParaRPr lang="en-GB" sz="1600" dirty="0"/>
          </a:p>
          <a:p>
            <a:pPr eaLnBrk="1" hangingPunct="1">
              <a:spcBef>
                <a:spcPts val="0"/>
              </a:spcBef>
              <a:defRPr/>
            </a:pPr>
            <a:r>
              <a:rPr lang="en-GB" sz="1600" dirty="0"/>
              <a:t>The project’s starting point: </a:t>
            </a:r>
          </a:p>
          <a:p>
            <a:pPr marL="457200" indent="-457200" eaLnBrk="1" hangingPunct="1">
              <a:spcBef>
                <a:spcPts val="0"/>
              </a:spcBef>
              <a:buFont typeface="Arial" panose="020B0604020202020204" pitchFamily="34" charset="0"/>
              <a:buChar char="•"/>
              <a:defRPr/>
            </a:pPr>
            <a:r>
              <a:rPr lang="en-GB" sz="1600" dirty="0"/>
              <a:t>Supported Employment (by which we mean IPS &amp; SEQF) is innovating beyond severe mental illness in different cohorts and settings </a:t>
            </a:r>
          </a:p>
          <a:p>
            <a:pPr marL="457200" indent="-457200" eaLnBrk="1" hangingPunct="1">
              <a:spcBef>
                <a:spcPts val="0"/>
              </a:spcBef>
              <a:buFont typeface="Arial" panose="020B0604020202020204" pitchFamily="34" charset="0"/>
              <a:buChar char="•"/>
              <a:defRPr/>
            </a:pPr>
            <a:r>
              <a:rPr lang="en-GB" sz="1600" dirty="0"/>
              <a:t>UK trialling &amp; expansion has been at the forefront of that innovation</a:t>
            </a:r>
          </a:p>
          <a:p>
            <a:pPr marL="457200" indent="-457200" eaLnBrk="1" hangingPunct="1">
              <a:spcBef>
                <a:spcPts val="0"/>
              </a:spcBef>
              <a:buFont typeface="Arial" panose="020B0604020202020204" pitchFamily="34" charset="0"/>
              <a:buChar char="•"/>
              <a:defRPr/>
            </a:pPr>
            <a:r>
              <a:rPr lang="en-GB" sz="1600" dirty="0"/>
              <a:t>Right time to reflect critically on these UK experiences and advance new questions and insights to inform and support IPS &amp; supported employment beyond severe mental illness in future</a:t>
            </a:r>
          </a:p>
          <a:p>
            <a:pPr eaLnBrk="1" hangingPunct="1">
              <a:spcBef>
                <a:spcPts val="0"/>
              </a:spcBef>
              <a:defRPr/>
            </a:pPr>
            <a:endParaRPr lang="en-GB" sz="1600" dirty="0"/>
          </a:p>
          <a:p>
            <a:pPr eaLnBrk="1" hangingPunct="1">
              <a:spcBef>
                <a:spcPts val="0"/>
              </a:spcBef>
              <a:defRPr/>
            </a:pPr>
            <a:r>
              <a:rPr lang="en-GB" sz="1600" dirty="0"/>
              <a:t>Applied research with strong external partner engagement &amp; commitment to impact alongside new research learnings</a:t>
            </a:r>
          </a:p>
          <a:p>
            <a:pPr eaLnBrk="1" hangingPunct="1">
              <a:spcBef>
                <a:spcPts val="0"/>
              </a:spcBef>
              <a:defRPr/>
            </a:pPr>
            <a:endParaRPr lang="en-GB" sz="1600" dirty="0"/>
          </a:p>
          <a:p>
            <a:pPr eaLnBrk="1" hangingPunct="1">
              <a:spcBef>
                <a:spcPts val="0"/>
              </a:spcBef>
              <a:defRPr/>
            </a:pPr>
            <a:endParaRPr lang="en-GB" sz="1600" dirty="0"/>
          </a:p>
          <a:p>
            <a:pPr eaLnBrk="1" hangingPunct="1">
              <a:spcBef>
                <a:spcPts val="0"/>
              </a:spcBef>
              <a:defRPr/>
            </a:pPr>
            <a:endParaRPr lang="en-GB" sz="1600" dirty="0"/>
          </a:p>
        </p:txBody>
      </p:sp>
      <p:pic>
        <p:nvPicPr>
          <p:cNvPr id="8197" name="Picture 6" descr="Logo, company name&#10;&#10;Description automatically generated">
            <a:extLst>
              <a:ext uri="{FF2B5EF4-FFF2-40B4-BE49-F238E27FC236}">
                <a16:creationId xmlns:a16="http://schemas.microsoft.com/office/drawing/2014/main" id="{C332D111-D9F6-4311-9410-9FFDA1D56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813" y="5791200"/>
            <a:ext cx="22383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7" descr="Logo, company name&#10;&#10;Description automatically generated">
            <a:extLst>
              <a:ext uri="{FF2B5EF4-FFF2-40B4-BE49-F238E27FC236}">
                <a16:creationId xmlns:a16="http://schemas.microsoft.com/office/drawing/2014/main" id="{B2BE8769-1364-FBC4-F458-091B00F3D9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963" y="5800725"/>
            <a:ext cx="19081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8" descr="Logo&#10;&#10;Description automatically generated with medium confidence">
            <a:extLst>
              <a:ext uri="{FF2B5EF4-FFF2-40B4-BE49-F238E27FC236}">
                <a16:creationId xmlns:a16="http://schemas.microsoft.com/office/drawing/2014/main" id="{75D1F909-EF7B-6BEE-24DC-8456837B98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6117" b="34334"/>
          <a:stretch>
            <a:fillRect/>
          </a:stretch>
        </p:blipFill>
        <p:spPr bwMode="auto">
          <a:xfrm>
            <a:off x="9545638" y="5764213"/>
            <a:ext cx="23431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9" descr="Logo, company name&#10;&#10;Description automatically generated">
            <a:extLst>
              <a:ext uri="{FF2B5EF4-FFF2-40B4-BE49-F238E27FC236}">
                <a16:creationId xmlns:a16="http://schemas.microsoft.com/office/drawing/2014/main" id="{E81FA9AF-B8DD-B149-4F25-92F6B921C6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4520" t="27243" r="16937" b="15804"/>
          <a:stretch>
            <a:fillRect/>
          </a:stretch>
        </p:blipFill>
        <p:spPr bwMode="auto">
          <a:xfrm>
            <a:off x="7543800" y="5868988"/>
            <a:ext cx="1673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0" descr="Logo&#10;&#10;Description automatically generated">
            <a:extLst>
              <a:ext uri="{FF2B5EF4-FFF2-40B4-BE49-F238E27FC236}">
                <a16:creationId xmlns:a16="http://schemas.microsoft.com/office/drawing/2014/main" id="{E819AF76-EBDB-F315-B899-A133CF57FD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3663" y="5743575"/>
            <a:ext cx="100647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A199-1BBA-3C7B-9F03-F7975E64C53C}"/>
              </a:ext>
            </a:extLst>
          </p:cNvPr>
          <p:cNvSpPr>
            <a:spLocks noGrp="1"/>
          </p:cNvSpPr>
          <p:nvPr>
            <p:ph type="title"/>
          </p:nvPr>
        </p:nvSpPr>
        <p:spPr>
          <a:xfrm>
            <a:off x="1574800" y="304800"/>
            <a:ext cx="10617200" cy="660400"/>
          </a:xfrm>
        </p:spPr>
        <p:txBody>
          <a:bodyPr/>
          <a:lstStyle/>
          <a:p>
            <a:pPr eaLnBrk="1" hangingPunct="1">
              <a:defRPr/>
            </a:pPr>
            <a:r>
              <a:rPr lang="en-GB" dirty="0"/>
              <a:t>Research aims &amp; work packages</a:t>
            </a:r>
          </a:p>
        </p:txBody>
      </p:sp>
      <p:sp>
        <p:nvSpPr>
          <p:cNvPr id="9219" name="Content Placeholder 2">
            <a:extLst>
              <a:ext uri="{FF2B5EF4-FFF2-40B4-BE49-F238E27FC236}">
                <a16:creationId xmlns:a16="http://schemas.microsoft.com/office/drawing/2014/main" id="{9C8F0BD6-14C4-C92C-C727-5A6910136B36}"/>
              </a:ext>
            </a:extLst>
          </p:cNvPr>
          <p:cNvSpPr>
            <a:spLocks noGrp="1" noChangeArrowheads="1"/>
          </p:cNvSpPr>
          <p:nvPr>
            <p:ph idx="1"/>
          </p:nvPr>
        </p:nvSpPr>
        <p:spPr>
          <a:xfrm>
            <a:off x="1074738" y="1676400"/>
            <a:ext cx="10829925" cy="3732213"/>
          </a:xfrm>
        </p:spPr>
        <p:txBody>
          <a:bodyPr/>
          <a:lstStyle/>
          <a:p>
            <a:pPr eaLnBrk="1" hangingPunct="1"/>
            <a:r>
              <a:rPr lang="en-GB" altLang="en-US" sz="1900"/>
              <a:t>1. To review the international experience and evidence of Supported Employment beyond severe mental illness (WP1 – systematic review)</a:t>
            </a:r>
          </a:p>
          <a:p>
            <a:pPr eaLnBrk="1" hangingPunct="1"/>
            <a:r>
              <a:rPr lang="en-GB" altLang="en-US" sz="1900"/>
              <a:t>2. To transform understanding of Supported Employment beyond severe mental illness in design &amp; implementation to support future effectiveness, cost-efficiency, experiences and equity (WP2 – quali interviews with 80+ providers, clients, commissioners, co-location partners, employers coming…)</a:t>
            </a:r>
          </a:p>
          <a:p>
            <a:pPr eaLnBrk="1" hangingPunct="1"/>
            <a:r>
              <a:rPr lang="en-GB" altLang="en-US" sz="1900"/>
              <a:t>3. To understand the costs and cost-benefits of alternative Supported Employment beyond severe mental illness scenarios and to build new open source cost-benefit tools for wider use (WP3)</a:t>
            </a:r>
          </a:p>
          <a:p>
            <a:pPr eaLnBrk="1" hangingPunct="1"/>
            <a:r>
              <a:rPr lang="en-GB" altLang="en-US" sz="1900"/>
              <a:t>4. To maximise applied impacts through a Toolkit of practical resources to support commissioners and providers in future </a:t>
            </a:r>
          </a:p>
          <a:p>
            <a:pPr eaLnBrk="1" hangingPunct="1"/>
            <a:endParaRPr lang="en-GB" altLang="en-US" sz="1900"/>
          </a:p>
        </p:txBody>
      </p:sp>
      <p:sp>
        <p:nvSpPr>
          <p:cNvPr id="4" name="Slide Number Placeholder 3">
            <a:extLst>
              <a:ext uri="{FF2B5EF4-FFF2-40B4-BE49-F238E27FC236}">
                <a16:creationId xmlns:a16="http://schemas.microsoft.com/office/drawing/2014/main" id="{30587046-0181-AB31-DC03-8BDF01B0DDA8}"/>
              </a:ext>
            </a:extLst>
          </p:cNvPr>
          <p:cNvSpPr>
            <a:spLocks noGrp="1"/>
          </p:cNvSpPr>
          <p:nvPr>
            <p:ph type="sldNum" sz="quarter" idx="12"/>
          </p:nvPr>
        </p:nvSpPr>
        <p:spPr/>
        <p:txBody>
          <a:bodyPr/>
          <a:lstStyle/>
          <a:p>
            <a:pPr>
              <a:defRPr/>
            </a:pPr>
            <a:fld id="{C2CE4F06-7138-4984-B333-6DDF69383BBD}" type="slidenum">
              <a:rPr lang="en-US"/>
              <a:pPr>
                <a:defRPr/>
              </a:pPr>
              <a:t>3</a:t>
            </a:fld>
            <a:endParaRPr lang="en-US"/>
          </a:p>
        </p:txBody>
      </p:sp>
      <p:pic>
        <p:nvPicPr>
          <p:cNvPr id="9221" name="Picture 2">
            <a:extLst>
              <a:ext uri="{FF2B5EF4-FFF2-40B4-BE49-F238E27FC236}">
                <a16:creationId xmlns:a16="http://schemas.microsoft.com/office/drawing/2014/main" id="{3E5A3C00-3B85-46A9-6EFB-BC1E146646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738" y="5634038"/>
            <a:ext cx="1052195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12A6D6-7DED-331D-89C9-7EFFF9697E31}"/>
              </a:ext>
            </a:extLst>
          </p:cNvPr>
          <p:cNvSpPr>
            <a:spLocks noGrp="1"/>
          </p:cNvSpPr>
          <p:nvPr>
            <p:ph idx="1"/>
          </p:nvPr>
        </p:nvSpPr>
        <p:spPr>
          <a:xfrm>
            <a:off x="1131888" y="1006475"/>
            <a:ext cx="11060112" cy="4400550"/>
          </a:xfrm>
        </p:spPr>
        <p:txBody>
          <a:bodyPr rtlCol="0">
            <a:noAutofit/>
          </a:bodyPr>
          <a:lstStyle/>
          <a:p>
            <a:pPr eaLnBrk="1" hangingPunct="1">
              <a:defRPr/>
            </a:pPr>
            <a:r>
              <a:rPr lang="en-GB" sz="1800" dirty="0"/>
              <a:t>Why? Policy &amp; evidence around SE </a:t>
            </a:r>
            <a:r>
              <a:rPr lang="en-GB" sz="1800" dirty="0">
                <a:ea typeface="Calibri" panose="020F0502020204030204" pitchFamily="34" charset="0"/>
                <a:cs typeface="Times New Roman" panose="02020603050405020304" pitchFamily="18" charset="0"/>
              </a:rPr>
              <a:t>beyond </a:t>
            </a:r>
            <a:r>
              <a:rPr lang="en-GB" sz="1800" dirty="0"/>
              <a:t>severe mental illness is rapidly evolving and fragmented. We want to provide a comprehensive and consolidated review of the key evidence.</a:t>
            </a:r>
          </a:p>
          <a:p>
            <a:pPr eaLnBrk="1" hangingPunct="1">
              <a:defRPr/>
            </a:pPr>
            <a:r>
              <a:rPr lang="en-GB" sz="1800" dirty="0"/>
              <a:t>Particular interests in the review:</a:t>
            </a:r>
          </a:p>
          <a:p>
            <a:pPr marL="285750" lvl="1" indent="-285750" eaLnBrk="1" hangingPunct="1">
              <a:buFont typeface="Arial" panose="020B0604020202020204" pitchFamily="34" charset="0"/>
              <a:buChar char="•"/>
              <a:defRPr/>
            </a:pPr>
            <a:r>
              <a:rPr lang="en-GB" dirty="0"/>
              <a:t>Interventions: What different types of interventions, locations, size, population groups, settings, fidelity</a:t>
            </a:r>
          </a:p>
          <a:p>
            <a:pPr marL="285750" lvl="1" indent="-285750" eaLnBrk="1" hangingPunct="1">
              <a:buFont typeface="Arial" panose="020B0604020202020204" pitchFamily="34" charset="0"/>
              <a:buChar char="•"/>
              <a:defRPr/>
            </a:pPr>
            <a:r>
              <a:rPr lang="en-GB" dirty="0"/>
              <a:t>Outcomes and impacts (vocational, health and wider)</a:t>
            </a:r>
          </a:p>
          <a:p>
            <a:pPr marL="285750" lvl="1" indent="-285750" eaLnBrk="1" hangingPunct="1">
              <a:buFont typeface="Arial" panose="020B0604020202020204" pitchFamily="34" charset="0"/>
              <a:buChar char="•"/>
              <a:defRPr/>
            </a:pPr>
            <a:r>
              <a:rPr lang="en-GB" dirty="0"/>
              <a:t>Key contextual factors</a:t>
            </a:r>
          </a:p>
          <a:p>
            <a:pPr marL="285750" lvl="1" indent="-285750" eaLnBrk="1" hangingPunct="1">
              <a:buFont typeface="Arial" panose="020B0604020202020204" pitchFamily="34" charset="0"/>
              <a:buChar char="•"/>
              <a:defRPr/>
            </a:pPr>
            <a:r>
              <a:rPr lang="en-GB" dirty="0"/>
              <a:t>Costs and cost-benefits</a:t>
            </a:r>
          </a:p>
          <a:p>
            <a:pPr lvl="1" eaLnBrk="1" hangingPunct="1">
              <a:defRPr/>
            </a:pPr>
            <a:endParaRPr lang="en-GB" dirty="0"/>
          </a:p>
          <a:p>
            <a:pPr lvl="1" eaLnBrk="1" hangingPunct="1">
              <a:defRPr/>
            </a:pPr>
            <a:r>
              <a:rPr lang="en-GB" dirty="0"/>
              <a:t>Inclusive approach: qualitative &amp; quantitative &amp; non-RCT evidence are all in scope, as is grey as well as peer-reviewed literature</a:t>
            </a:r>
          </a:p>
          <a:p>
            <a:pPr lvl="1" eaLnBrk="1" hangingPunct="1">
              <a:defRPr/>
            </a:pPr>
            <a:endParaRPr lang="en-GB" dirty="0"/>
          </a:p>
          <a:p>
            <a:pPr lvl="1" eaLnBrk="1" hangingPunct="1">
              <a:defRPr/>
            </a:pPr>
            <a:r>
              <a:rPr lang="en-GB" dirty="0"/>
              <a:t>Two key analysis strands and outputs to date in WP1:</a:t>
            </a:r>
          </a:p>
          <a:p>
            <a:pPr marL="342900" lvl="1" indent="-342900" eaLnBrk="1" hangingPunct="1">
              <a:buFont typeface="Wingdings" panose="05000000000000000000" pitchFamily="2" charset="2"/>
              <a:buAutoNum type="arabicParenR"/>
              <a:defRPr/>
            </a:pPr>
            <a:r>
              <a:rPr lang="en-GB" dirty="0"/>
              <a:t>Umbrella review of evidence around vocational outcomes (e.g. job entry, sustainment, wages, hours)</a:t>
            </a:r>
          </a:p>
          <a:p>
            <a:pPr marL="342900" lvl="1" indent="-342900" eaLnBrk="1" hangingPunct="1">
              <a:buFont typeface="Wingdings" panose="05000000000000000000" pitchFamily="2" charset="2"/>
              <a:buAutoNum type="arabicParenR"/>
              <a:defRPr/>
            </a:pPr>
            <a:r>
              <a:rPr lang="en-GB" dirty="0"/>
              <a:t>Qualitative evidence synthesis: key contextual factors to SE service performance</a:t>
            </a:r>
          </a:p>
          <a:p>
            <a:pPr marL="342900" lvl="1" indent="-342900" eaLnBrk="1" hangingPunct="1">
              <a:buFont typeface="Wingdings" panose="05000000000000000000" pitchFamily="2" charset="2"/>
              <a:buAutoNum type="arabicParenR"/>
              <a:defRPr/>
            </a:pPr>
            <a:endParaRPr lang="en-GB" dirty="0"/>
          </a:p>
        </p:txBody>
      </p:sp>
      <p:sp>
        <p:nvSpPr>
          <p:cNvPr id="4" name="Slide Number Placeholder 3">
            <a:extLst>
              <a:ext uri="{FF2B5EF4-FFF2-40B4-BE49-F238E27FC236}">
                <a16:creationId xmlns:a16="http://schemas.microsoft.com/office/drawing/2014/main" id="{38383DA0-98B2-A111-861C-C7E571B4D6FB}"/>
              </a:ext>
            </a:extLst>
          </p:cNvPr>
          <p:cNvSpPr>
            <a:spLocks noGrp="1"/>
          </p:cNvSpPr>
          <p:nvPr>
            <p:ph type="sldNum" sz="quarter" idx="12"/>
          </p:nvPr>
        </p:nvSpPr>
        <p:spPr/>
        <p:txBody>
          <a:bodyPr/>
          <a:lstStyle/>
          <a:p>
            <a:pPr>
              <a:defRPr/>
            </a:pPr>
            <a:fld id="{95A502CE-F179-4DBD-82B6-3FFFC7D5E766}" type="slidenum">
              <a:rPr lang="en-US"/>
              <a:pPr>
                <a:defRPr/>
              </a:pPr>
              <a:t>4</a:t>
            </a:fld>
            <a:endParaRPr lang="en-US"/>
          </a:p>
        </p:txBody>
      </p:sp>
      <p:sp>
        <p:nvSpPr>
          <p:cNvPr id="6" name="Title 5">
            <a:extLst>
              <a:ext uri="{FF2B5EF4-FFF2-40B4-BE49-F238E27FC236}">
                <a16:creationId xmlns:a16="http://schemas.microsoft.com/office/drawing/2014/main" id="{6F12848E-7E05-124A-96EE-F99817A52B4A}"/>
              </a:ext>
            </a:extLst>
          </p:cNvPr>
          <p:cNvSpPr>
            <a:spLocks noGrp="1"/>
          </p:cNvSpPr>
          <p:nvPr>
            <p:ph type="title"/>
          </p:nvPr>
        </p:nvSpPr>
        <p:spPr>
          <a:xfrm>
            <a:off x="1638300" y="149225"/>
            <a:ext cx="9753600" cy="744538"/>
          </a:xfrm>
        </p:spPr>
        <p:txBody>
          <a:bodyPr/>
          <a:lstStyle/>
          <a:p>
            <a:pPr eaLnBrk="1" hangingPunct="1">
              <a:defRPr/>
            </a:pPr>
            <a:r>
              <a:rPr lang="en-GB" dirty="0"/>
              <a:t>WP1: Systematic review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768D5-F5A1-0419-CD2D-F65E012415F1}"/>
              </a:ext>
            </a:extLst>
          </p:cNvPr>
          <p:cNvSpPr>
            <a:spLocks noGrp="1"/>
          </p:cNvSpPr>
          <p:nvPr>
            <p:ph type="title"/>
          </p:nvPr>
        </p:nvSpPr>
        <p:spPr>
          <a:xfrm>
            <a:off x="1878013" y="247650"/>
            <a:ext cx="9753600" cy="511175"/>
          </a:xfrm>
        </p:spPr>
        <p:txBody>
          <a:bodyPr/>
          <a:lstStyle/>
          <a:p>
            <a:pPr eaLnBrk="1" hangingPunct="1">
              <a:defRPr/>
            </a:pPr>
            <a:r>
              <a:rPr lang="en-GB" sz="3200" dirty="0"/>
              <a:t>Search criteria</a:t>
            </a:r>
          </a:p>
        </p:txBody>
      </p:sp>
      <p:sp>
        <p:nvSpPr>
          <p:cNvPr id="4" name="Slide Number Placeholder 3">
            <a:extLst>
              <a:ext uri="{FF2B5EF4-FFF2-40B4-BE49-F238E27FC236}">
                <a16:creationId xmlns:a16="http://schemas.microsoft.com/office/drawing/2014/main" id="{A67D0CE6-A852-9432-C739-3607C0B5B547}"/>
              </a:ext>
            </a:extLst>
          </p:cNvPr>
          <p:cNvSpPr>
            <a:spLocks noGrp="1"/>
          </p:cNvSpPr>
          <p:nvPr>
            <p:ph type="sldNum" sz="quarter" idx="12"/>
          </p:nvPr>
        </p:nvSpPr>
        <p:spPr/>
        <p:txBody>
          <a:bodyPr/>
          <a:lstStyle/>
          <a:p>
            <a:pPr>
              <a:defRPr/>
            </a:pPr>
            <a:fld id="{0218168D-9FB6-4EAE-B4A8-33FA347A0757}" type="slidenum">
              <a:rPr lang="en-US"/>
              <a:pPr>
                <a:defRPr/>
              </a:pPr>
              <a:t>5</a:t>
            </a:fld>
            <a:endParaRPr lang="en-US"/>
          </a:p>
        </p:txBody>
      </p:sp>
      <p:graphicFrame>
        <p:nvGraphicFramePr>
          <p:cNvPr id="5" name="Table 4">
            <a:extLst>
              <a:ext uri="{FF2B5EF4-FFF2-40B4-BE49-F238E27FC236}">
                <a16:creationId xmlns:a16="http://schemas.microsoft.com/office/drawing/2014/main" id="{79915B45-C1FD-DEE1-A7DC-849419D59166}"/>
              </a:ext>
            </a:extLst>
          </p:cNvPr>
          <p:cNvGraphicFramePr>
            <a:graphicFrameLocks noGrp="1"/>
          </p:cNvGraphicFramePr>
          <p:nvPr/>
        </p:nvGraphicFramePr>
        <p:xfrm>
          <a:off x="2246313" y="1684338"/>
          <a:ext cx="8818562" cy="3844925"/>
        </p:xfrm>
        <a:graphic>
          <a:graphicData uri="http://schemas.openxmlformats.org/drawingml/2006/table">
            <a:tbl>
              <a:tblPr bandRow="1"/>
              <a:tblGrid>
                <a:gridCol w="2491225">
                  <a:extLst>
                    <a:ext uri="{9D8B030D-6E8A-4147-A177-3AD203B41FA5}">
                      <a16:colId xmlns:a16="http://schemas.microsoft.com/office/drawing/2014/main" val="20000"/>
                    </a:ext>
                  </a:extLst>
                </a:gridCol>
                <a:gridCol w="6327337">
                  <a:extLst>
                    <a:ext uri="{9D8B030D-6E8A-4147-A177-3AD203B41FA5}">
                      <a16:colId xmlns:a16="http://schemas.microsoft.com/office/drawing/2014/main" val="20001"/>
                    </a:ext>
                  </a:extLst>
                </a:gridCol>
              </a:tblGrid>
              <a:tr h="280545">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Intervention participants</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Individuals without severe mental health difficulties</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0772">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Type of intervention</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IPS or SE employment programmes – operating to IPS or SEQF fidelity (or, given SEQF existing only since 2017, following the SEQF model and values but not the formal SEQF fidelity scale per se)</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0545">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Study design</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Any for the search; counterfactual required for inclusion in the umbrella review</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545">
                <a:tc>
                  <a:txBody>
                    <a:bodyPr/>
                    <a:lstStyle/>
                    <a:p>
                      <a:pPr>
                        <a:lnSpc>
                          <a:spcPct val="150000"/>
                        </a:lnSpc>
                        <a:spcAft>
                          <a:spcPts val="800"/>
                        </a:spcAft>
                      </a:pPr>
                      <a:r>
                        <a:rPr lang="en-GB" sz="1400" dirty="0">
                          <a:effectLst/>
                          <a:latin typeface="+mn-lt"/>
                          <a:ea typeface="DengXian" panose="02010600030101010101" pitchFamily="2" charset="-122"/>
                          <a:cs typeface="Arial" panose="020B0604020202020204" pitchFamily="34" charset="0"/>
                        </a:rPr>
                        <a:t>Publication type</a:t>
                      </a: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DengXian" panose="02010600030101010101" pitchFamily="2" charset="-122"/>
                          <a:cs typeface="Arial" panose="020B0604020202020204" pitchFamily="34" charset="0"/>
                        </a:rPr>
                        <a:t>Peer-reviewed or grey literature</a:t>
                      </a: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0772">
                <a:tc>
                  <a:txBody>
                    <a:bodyPr/>
                    <a:lstStyle/>
                    <a:p>
                      <a:pPr>
                        <a:lnSpc>
                          <a:spcPct val="150000"/>
                        </a:lnSpc>
                        <a:spcAft>
                          <a:spcPts val="800"/>
                        </a:spcAft>
                      </a:pPr>
                      <a:r>
                        <a:rPr lang="en-GB" sz="1400">
                          <a:effectLst/>
                          <a:latin typeface="+mn-lt"/>
                          <a:ea typeface="Calibri" panose="020F0502020204030204" pitchFamily="34" charset="0"/>
                          <a:cs typeface="Arial" panose="020B0604020202020204" pitchFamily="34" charset="0"/>
                        </a:rPr>
                        <a:t>Outcomes</a:t>
                      </a:r>
                      <a:endParaRPr lang="en-GB" sz="140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Any effect including relating to employment, quality of life, health or wellbeing or any views or perceptions of programme success factors, barriers or programme implementation</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0545">
                <a:tc>
                  <a:txBody>
                    <a:bodyPr/>
                    <a:lstStyle/>
                    <a:p>
                      <a:pPr>
                        <a:lnSpc>
                          <a:spcPct val="150000"/>
                        </a:lnSpc>
                        <a:spcAft>
                          <a:spcPts val="800"/>
                        </a:spcAft>
                      </a:pPr>
                      <a:r>
                        <a:rPr lang="en-GB" sz="1400">
                          <a:effectLst/>
                          <a:latin typeface="+mn-lt"/>
                          <a:ea typeface="Calibri" panose="020F0502020204030204" pitchFamily="34" charset="0"/>
                          <a:cs typeface="Arial" panose="020B0604020202020204" pitchFamily="34" charset="0"/>
                        </a:rPr>
                        <a:t>Date</a:t>
                      </a:r>
                      <a:endParaRPr lang="en-GB" sz="140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Published since 2000</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0658">
                <a:tc>
                  <a:txBody>
                    <a:bodyPr/>
                    <a:lstStyle/>
                    <a:p>
                      <a:pPr>
                        <a:lnSpc>
                          <a:spcPct val="150000"/>
                        </a:lnSpc>
                        <a:spcAft>
                          <a:spcPts val="800"/>
                        </a:spcAft>
                      </a:pPr>
                      <a:r>
                        <a:rPr lang="en-GB" sz="1400">
                          <a:effectLst/>
                          <a:latin typeface="+mn-lt"/>
                          <a:ea typeface="Calibri" panose="020F0502020204030204" pitchFamily="34" charset="0"/>
                          <a:cs typeface="Arial" panose="020B0604020202020204" pitchFamily="34" charset="0"/>
                        </a:rPr>
                        <a:t>Countries</a:t>
                      </a:r>
                      <a:endParaRPr lang="en-GB" sz="140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Any high-income or upper-middle-income nation as defined by the World Bank Atlas method</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0545">
                <a:tc>
                  <a:txBody>
                    <a:bodyPr/>
                    <a:lstStyle/>
                    <a:p>
                      <a:pPr>
                        <a:lnSpc>
                          <a:spcPct val="150000"/>
                        </a:lnSpc>
                        <a:spcAft>
                          <a:spcPts val="800"/>
                        </a:spcAft>
                      </a:pPr>
                      <a:r>
                        <a:rPr lang="en-GB" sz="1400">
                          <a:effectLst/>
                          <a:latin typeface="+mn-lt"/>
                          <a:ea typeface="Calibri" panose="020F0502020204030204" pitchFamily="34" charset="0"/>
                          <a:cs typeface="Arial" panose="020B0604020202020204" pitchFamily="34" charset="0"/>
                        </a:rPr>
                        <a:t>Language</a:t>
                      </a:r>
                      <a:endParaRPr lang="en-GB" sz="140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GB" sz="1400" dirty="0">
                          <a:effectLst/>
                          <a:latin typeface="+mn-lt"/>
                          <a:ea typeface="Calibri" panose="020F0502020204030204" pitchFamily="34" charset="0"/>
                          <a:cs typeface="Arial" panose="020B0604020202020204" pitchFamily="34" charset="0"/>
                        </a:rPr>
                        <a:t>Published in English</a:t>
                      </a:r>
                      <a:endParaRPr lang="en-GB" sz="1400" dirty="0">
                        <a:effectLst/>
                        <a:latin typeface="+mn-lt"/>
                        <a:ea typeface="DengXian" panose="02010600030101010101" pitchFamily="2" charset="-122"/>
                        <a:cs typeface="Arial" panose="020B0604020202020204" pitchFamily="34" charset="0"/>
                      </a:endParaRPr>
                    </a:p>
                  </a:txBody>
                  <a:tcPr marL="68589" marR="6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A3DB67-CE71-6481-A5F3-E0FB8937E326}"/>
              </a:ext>
            </a:extLst>
          </p:cNvPr>
          <p:cNvSpPr>
            <a:spLocks noGrp="1"/>
          </p:cNvSpPr>
          <p:nvPr>
            <p:ph type="sldNum" sz="quarter" idx="12"/>
          </p:nvPr>
        </p:nvSpPr>
        <p:spPr/>
        <p:txBody>
          <a:bodyPr/>
          <a:lstStyle/>
          <a:p>
            <a:pPr>
              <a:defRPr/>
            </a:pPr>
            <a:fld id="{D9D6CFC4-5B53-49CF-9882-E4071782D2E1}" type="slidenum">
              <a:rPr lang="en-US"/>
              <a:pPr>
                <a:defRPr/>
              </a:pPr>
              <a:t>6</a:t>
            </a:fld>
            <a:endParaRPr lang="en-US"/>
          </a:p>
        </p:txBody>
      </p:sp>
      <p:sp>
        <p:nvSpPr>
          <p:cNvPr id="33" name="Title 5">
            <a:extLst>
              <a:ext uri="{FF2B5EF4-FFF2-40B4-BE49-F238E27FC236}">
                <a16:creationId xmlns:a16="http://schemas.microsoft.com/office/drawing/2014/main" id="{D625ACFF-71DD-5A10-8B03-BAA624F36465}"/>
              </a:ext>
            </a:extLst>
          </p:cNvPr>
          <p:cNvSpPr>
            <a:spLocks noGrp="1"/>
          </p:cNvSpPr>
          <p:nvPr>
            <p:ph type="title"/>
          </p:nvPr>
        </p:nvSpPr>
        <p:spPr>
          <a:xfrm>
            <a:off x="1638300" y="149225"/>
            <a:ext cx="9753600" cy="744538"/>
          </a:xfrm>
        </p:spPr>
        <p:txBody>
          <a:bodyPr/>
          <a:lstStyle/>
          <a:p>
            <a:pPr eaLnBrk="1" hangingPunct="1">
              <a:defRPr/>
            </a:pPr>
            <a:r>
              <a:rPr lang="en-GB" sz="3200" dirty="0"/>
              <a:t>PRISMA flow diagram</a:t>
            </a:r>
          </a:p>
        </p:txBody>
      </p:sp>
      <p:grpSp>
        <p:nvGrpSpPr>
          <p:cNvPr id="12292" name="Group 5">
            <a:extLst>
              <a:ext uri="{FF2B5EF4-FFF2-40B4-BE49-F238E27FC236}">
                <a16:creationId xmlns:a16="http://schemas.microsoft.com/office/drawing/2014/main" id="{69E27BC5-96EC-3B66-D454-D0CB27D62515}"/>
              </a:ext>
            </a:extLst>
          </p:cNvPr>
          <p:cNvGrpSpPr>
            <a:grpSpLocks/>
          </p:cNvGrpSpPr>
          <p:nvPr/>
        </p:nvGrpSpPr>
        <p:grpSpPr bwMode="auto">
          <a:xfrm>
            <a:off x="2843213" y="1214438"/>
            <a:ext cx="7000875" cy="5494337"/>
            <a:chOff x="0" y="0"/>
            <a:chExt cx="5730208" cy="5035126"/>
          </a:xfrm>
        </p:grpSpPr>
        <p:cxnSp>
          <p:nvCxnSpPr>
            <p:cNvPr id="12293" name="Straight Arrow Connector 6">
              <a:extLst>
                <a:ext uri="{FF2B5EF4-FFF2-40B4-BE49-F238E27FC236}">
                  <a16:creationId xmlns:a16="http://schemas.microsoft.com/office/drawing/2014/main" id="{CA92F922-ED81-26BC-1CD3-EFA34D72F641}"/>
                </a:ext>
              </a:extLst>
            </p:cNvPr>
            <p:cNvCxnSpPr>
              <a:cxnSpLocks noChangeShapeType="1"/>
            </p:cNvCxnSpPr>
            <p:nvPr/>
          </p:nvCxnSpPr>
          <p:spPr bwMode="auto">
            <a:xfrm>
              <a:off x="2628900" y="3019425"/>
              <a:ext cx="0" cy="22932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2294" name="Elbow Connector 46">
              <a:extLst>
                <a:ext uri="{FF2B5EF4-FFF2-40B4-BE49-F238E27FC236}">
                  <a16:creationId xmlns:a16="http://schemas.microsoft.com/office/drawing/2014/main" id="{B409752E-31F9-9D1A-3707-0423CFBC95E3}"/>
                </a:ext>
              </a:extLst>
            </p:cNvPr>
            <p:cNvCxnSpPr>
              <a:cxnSpLocks noChangeShapeType="1"/>
            </p:cNvCxnSpPr>
            <p:nvPr/>
          </p:nvCxnSpPr>
          <p:spPr bwMode="auto">
            <a:xfrm>
              <a:off x="3314700" y="3790950"/>
              <a:ext cx="585883" cy="770519"/>
            </a:xfrm>
            <a:prstGeom prst="bentConnector3">
              <a:avLst>
                <a:gd name="adj1" fmla="val 50000"/>
              </a:avLst>
            </a:prstGeom>
            <a:noFill/>
            <a:ln w="9525">
              <a:solidFill>
                <a:srgbClr val="000000"/>
              </a:solidFill>
              <a:miter lim="800000"/>
              <a:headEnd type="none" w="sm" len="sm"/>
              <a:tailEnd type="triangle" w="med" len="med"/>
            </a:ln>
            <a:extLst>
              <a:ext uri="{909E8E84-426E-40DD-AFC4-6F175D3DCCD1}">
                <a14:hiddenFill xmlns:a14="http://schemas.microsoft.com/office/drawing/2010/main">
                  <a:noFill/>
                </a14:hiddenFill>
              </a:ext>
            </a:extLst>
          </p:spPr>
        </p:cxnSp>
        <p:cxnSp>
          <p:nvCxnSpPr>
            <p:cNvPr id="12295" name="Straight Arrow Connector 8">
              <a:extLst>
                <a:ext uri="{FF2B5EF4-FFF2-40B4-BE49-F238E27FC236}">
                  <a16:creationId xmlns:a16="http://schemas.microsoft.com/office/drawing/2014/main" id="{80E4EA03-502C-D515-5DF0-62771B959237}"/>
                </a:ext>
              </a:extLst>
            </p:cNvPr>
            <p:cNvCxnSpPr>
              <a:cxnSpLocks noChangeShapeType="1"/>
            </p:cNvCxnSpPr>
            <p:nvPr/>
          </p:nvCxnSpPr>
          <p:spPr bwMode="auto">
            <a:xfrm>
              <a:off x="2657475" y="1419225"/>
              <a:ext cx="0" cy="179966"/>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B5D2CDAE-2E57-D3DD-4B4F-822BD518E2AD}"/>
                </a:ext>
              </a:extLst>
            </p:cNvPr>
            <p:cNvSpPr/>
            <p:nvPr/>
          </p:nvSpPr>
          <p:spPr>
            <a:xfrm>
              <a:off x="1200615" y="0"/>
              <a:ext cx="1885381" cy="740502"/>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Records identified through database searching</a:t>
              </a:r>
              <a:br>
                <a:rPr lang="en-GB" sz="1100" kern="100">
                  <a:solidFill>
                    <a:srgbClr val="000000"/>
                  </a:solidFill>
                  <a:ea typeface="Arial" panose="020B0604020202020204" pitchFamily="34" charset="0"/>
                  <a:cs typeface="Times New Roman" panose="02020603050405020304" pitchFamily="18" charset="0"/>
                </a:rPr>
              </a:br>
              <a:r>
                <a:rPr lang="en-GB" sz="1100" kern="100">
                  <a:solidFill>
                    <a:srgbClr val="000000"/>
                  </a:solidFill>
                  <a:ea typeface="Arial" panose="020B0604020202020204" pitchFamily="34" charset="0"/>
                  <a:cs typeface="Times New Roman" panose="02020603050405020304" pitchFamily="18" charset="0"/>
                </a:rPr>
                <a:t>(n =7042)</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80F0C9-29E8-F23D-7C33-71AF8D06BAA6}"/>
                </a:ext>
              </a:extLst>
            </p:cNvPr>
            <p:cNvSpPr/>
            <p:nvPr/>
          </p:nvSpPr>
          <p:spPr>
            <a:xfrm>
              <a:off x="3238022" y="0"/>
              <a:ext cx="1886681" cy="743412"/>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Additional records identified through other sources</a:t>
              </a:r>
              <a:br>
                <a:rPr lang="en-GB" sz="1100" kern="100">
                  <a:solidFill>
                    <a:srgbClr val="000000"/>
                  </a:solidFill>
                  <a:ea typeface="Arial" panose="020B0604020202020204" pitchFamily="34" charset="0"/>
                  <a:cs typeface="Times New Roman" panose="02020603050405020304" pitchFamily="18" charset="0"/>
                </a:rPr>
              </a:br>
              <a:r>
                <a:rPr lang="en-GB" sz="1100" kern="100">
                  <a:solidFill>
                    <a:srgbClr val="000000"/>
                  </a:solidFill>
                  <a:ea typeface="Arial" panose="020B0604020202020204" pitchFamily="34" charset="0"/>
                  <a:cs typeface="Times New Roman" panose="02020603050405020304" pitchFamily="18" charset="0"/>
                </a:rPr>
                <a:t>(n = 788)</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2" name="Rounded Rectangle 43">
              <a:extLst>
                <a:ext uri="{FF2B5EF4-FFF2-40B4-BE49-F238E27FC236}">
                  <a16:creationId xmlns:a16="http://schemas.microsoft.com/office/drawing/2014/main" id="{7A286192-F73B-09B6-7875-98C0A223FA1F}"/>
                </a:ext>
              </a:extLst>
            </p:cNvPr>
            <p:cNvSpPr/>
            <p:nvPr/>
          </p:nvSpPr>
          <p:spPr>
            <a:xfrm>
              <a:off x="0" y="238590"/>
              <a:ext cx="930347" cy="357885"/>
            </a:xfrm>
            <a:prstGeom prst="roundRect">
              <a:avLst>
                <a:gd name="adj" fmla="val 16667"/>
              </a:avLst>
            </a:prstGeom>
            <a:noFill/>
            <a:ln w="9525" cap="flat" cmpd="sng">
              <a:solidFill>
                <a:srgbClr val="000000"/>
              </a:solidFill>
              <a:prstDash val="solid"/>
              <a:round/>
              <a:headEnd type="none" w="sm" len="sm"/>
              <a:tailEnd type="none" w="sm" len="sm"/>
            </a:ln>
          </p:spPr>
          <p:txBody>
            <a:bodyPr spcFirstLastPara="1" lIns="45700" tIns="45700" rIns="45700" bIns="45700"/>
            <a:lstStyle/>
            <a:p>
              <a:pPr>
                <a:spcBef>
                  <a:spcPts val="200"/>
                </a:spcBef>
                <a:spcAft>
                  <a:spcPts val="0"/>
                </a:spcAft>
                <a:defRPr/>
              </a:pPr>
              <a:r>
                <a:rPr lang="en-GB" sz="1100" kern="100">
                  <a:ea typeface="Arial" panose="020B0604020202020204" pitchFamily="34" charset="0"/>
                  <a:cs typeface="Times New Roman" panose="02020603050405020304" pitchFamily="18" charset="0"/>
                </a:rPr>
                <a:t>Identification</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E414D2B9-8A22-293C-D3B6-024C09A79396}"/>
                </a:ext>
              </a:extLst>
            </p:cNvPr>
            <p:cNvSpPr/>
            <p:nvPr/>
          </p:nvSpPr>
          <p:spPr>
            <a:xfrm>
              <a:off x="3952674" y="1667222"/>
              <a:ext cx="1452692" cy="55865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Records excluded</a:t>
              </a:r>
              <a:br>
                <a:rPr lang="en-GB" sz="1100" kern="100">
                  <a:solidFill>
                    <a:srgbClr val="000000"/>
                  </a:solidFill>
                  <a:ea typeface="Arial" panose="020B0604020202020204" pitchFamily="34" charset="0"/>
                  <a:cs typeface="Times New Roman" panose="02020603050405020304" pitchFamily="18" charset="0"/>
                </a:rPr>
              </a:br>
              <a:r>
                <a:rPr lang="en-GB" sz="1100" kern="100">
                  <a:solidFill>
                    <a:srgbClr val="000000"/>
                  </a:solidFill>
                  <a:ea typeface="Arial" panose="020B0604020202020204" pitchFamily="34" charset="0"/>
                  <a:cs typeface="Times New Roman" panose="02020603050405020304" pitchFamily="18" charset="0"/>
                </a:rPr>
                <a:t>(n = 4181)</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4" name="Rounded Rectangle 71">
              <a:extLst>
                <a:ext uri="{FF2B5EF4-FFF2-40B4-BE49-F238E27FC236}">
                  <a16:creationId xmlns:a16="http://schemas.microsoft.com/office/drawing/2014/main" id="{2E90E798-462F-3536-F91E-0E951288AF8B}"/>
                </a:ext>
              </a:extLst>
            </p:cNvPr>
            <p:cNvSpPr/>
            <p:nvPr/>
          </p:nvSpPr>
          <p:spPr>
            <a:xfrm flipH="1">
              <a:off x="180612" y="1667222"/>
              <a:ext cx="830296" cy="394255"/>
            </a:xfrm>
            <a:prstGeom prst="roundRect">
              <a:avLst>
                <a:gd name="adj" fmla="val 16667"/>
              </a:avLst>
            </a:prstGeom>
            <a:noFill/>
            <a:ln w="9525" cap="flat" cmpd="sng">
              <a:solidFill>
                <a:srgbClr val="000000"/>
              </a:solidFill>
              <a:prstDash val="solid"/>
              <a:round/>
              <a:headEnd type="none" w="sm" len="sm"/>
              <a:tailEnd type="none" w="sm" len="sm"/>
            </a:ln>
          </p:spPr>
          <p:txBody>
            <a:bodyPr spcFirstLastPara="1" lIns="45700" tIns="45700" rIns="45700" bIns="45700"/>
            <a:lstStyle/>
            <a:p>
              <a:pPr>
                <a:spcBef>
                  <a:spcPts val="200"/>
                </a:spcBef>
                <a:spcAft>
                  <a:spcPts val="0"/>
                </a:spcAft>
                <a:defRPr/>
              </a:pPr>
              <a:r>
                <a:rPr lang="en-GB" sz="1100" kern="100">
                  <a:ea typeface="Arial" panose="020B0604020202020204" pitchFamily="34" charset="0"/>
                  <a:cs typeface="Times New Roman" panose="02020603050405020304" pitchFamily="18" charset="0"/>
                </a:rPr>
                <a:t>Screening</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EBF8C93D-1708-AAF5-FA06-BD99818787F7}"/>
                </a:ext>
              </a:extLst>
            </p:cNvPr>
            <p:cNvSpPr/>
            <p:nvPr/>
          </p:nvSpPr>
          <p:spPr>
            <a:xfrm>
              <a:off x="3952674" y="2476101"/>
              <a:ext cx="1777534" cy="1256963"/>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spcAft>
                  <a:spcPts val="0"/>
                </a:spcAft>
                <a:defRPr/>
              </a:pPr>
              <a:r>
                <a:rPr lang="en-GB" sz="1100" kern="100" dirty="0">
                  <a:solidFill>
                    <a:srgbClr val="000000"/>
                  </a:solidFill>
                  <a:ea typeface="Arial" panose="020B0604020202020204" pitchFamily="34" charset="0"/>
                  <a:cs typeface="Times New Roman" panose="02020603050405020304" pitchFamily="18" charset="0"/>
                </a:rPr>
                <a:t>Full-text articles not meeting inclusion criteria (n = 373)</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pt-PT" sz="1100" kern="100" dirty="0">
                  <a:solidFill>
                    <a:srgbClr val="000000"/>
                  </a:solidFill>
                  <a:ea typeface="Arial" panose="020B0604020202020204" pitchFamily="34" charset="0"/>
                  <a:cs typeface="Times New Roman" panose="02020603050405020304" pitchFamily="18" charset="0"/>
                </a:rPr>
                <a:t>Population n = 77</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pt-PT" sz="1100" kern="100" dirty="0">
                  <a:solidFill>
                    <a:srgbClr val="000000"/>
                  </a:solidFill>
                  <a:ea typeface="Arial" panose="020B0604020202020204" pitchFamily="34" charset="0"/>
                  <a:cs typeface="Times New Roman" panose="02020603050405020304" pitchFamily="18" charset="0"/>
                </a:rPr>
                <a:t>Intervention n = 135</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pt-PT" sz="1100" kern="100" dirty="0">
                  <a:solidFill>
                    <a:srgbClr val="000000"/>
                  </a:solidFill>
                  <a:ea typeface="Arial" panose="020B0604020202020204" pitchFamily="34" charset="0"/>
                  <a:cs typeface="Times New Roman" panose="02020603050405020304" pitchFamily="18" charset="0"/>
                </a:rPr>
                <a:t>Outcomes n = 3</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pt-PT" sz="1100" kern="100" dirty="0">
                  <a:solidFill>
                    <a:srgbClr val="000000"/>
                  </a:solidFill>
                  <a:ea typeface="Arial" panose="020B0604020202020204" pitchFamily="34" charset="0"/>
                  <a:cs typeface="Times New Roman" panose="02020603050405020304" pitchFamily="18" charset="0"/>
                </a:rPr>
                <a:t>Study design n = 155</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pt-PT" sz="1100" kern="100" dirty="0">
                  <a:solidFill>
                    <a:srgbClr val="000000"/>
                  </a:solidFill>
                  <a:ea typeface="Arial" panose="020B0604020202020204" pitchFamily="34" charset="0"/>
                  <a:cs typeface="Times New Roman" panose="02020603050405020304" pitchFamily="18" charset="0"/>
                </a:rPr>
                <a:t>Duplicates n = 2</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pt-PT" sz="1100" kern="100" dirty="0">
                  <a:latin typeface="Calibri" panose="020F0502020204030204" pitchFamily="34" charset="0"/>
                  <a:ea typeface="Calibri" panose="020F0502020204030204" pitchFamily="34" charset="0"/>
                  <a:cs typeface="Times New Roman" panose="02020603050405020304" pitchFamily="18" charset="0"/>
                </a:rPr>
                <a:t> </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ounded Rectangle 42">
              <a:extLst>
                <a:ext uri="{FF2B5EF4-FFF2-40B4-BE49-F238E27FC236}">
                  <a16:creationId xmlns:a16="http://schemas.microsoft.com/office/drawing/2014/main" id="{CF19DA9B-1DA0-57BE-207F-DD42736FDCFE}"/>
                </a:ext>
              </a:extLst>
            </p:cNvPr>
            <p:cNvSpPr/>
            <p:nvPr/>
          </p:nvSpPr>
          <p:spPr>
            <a:xfrm flipH="1">
              <a:off x="219593" y="2467372"/>
              <a:ext cx="684767" cy="488819"/>
            </a:xfrm>
            <a:prstGeom prst="roundRect">
              <a:avLst>
                <a:gd name="adj" fmla="val 16667"/>
              </a:avLst>
            </a:prstGeom>
            <a:noFill/>
            <a:ln w="9525" cap="flat" cmpd="sng">
              <a:solidFill>
                <a:srgbClr val="000000"/>
              </a:solidFill>
              <a:prstDash val="solid"/>
              <a:round/>
              <a:headEnd type="none" w="sm" len="sm"/>
              <a:tailEnd type="none" w="sm" len="sm"/>
            </a:ln>
          </p:spPr>
          <p:txBody>
            <a:bodyPr spcFirstLastPara="1" lIns="45700" tIns="45700" rIns="45700" bIns="45700"/>
            <a:lstStyle/>
            <a:p>
              <a:pPr>
                <a:spcBef>
                  <a:spcPts val="200"/>
                </a:spcBef>
                <a:spcAft>
                  <a:spcPts val="0"/>
                </a:spcAft>
                <a:defRPr/>
              </a:pPr>
              <a:r>
                <a:rPr lang="en-GB" sz="1100" kern="100">
                  <a:ea typeface="Calibri" panose="020F0502020204030204" pitchFamily="34" charset="0"/>
                  <a:cs typeface="Times New Roman" panose="02020603050405020304" pitchFamily="18" charset="0"/>
                </a:rPr>
                <a:t>Eligibility</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2CDDD5C3-2675-DA08-FBA1-EA163FB48FB5}"/>
                </a:ext>
              </a:extLst>
            </p:cNvPr>
            <p:cNvSpPr/>
            <p:nvPr/>
          </p:nvSpPr>
          <p:spPr>
            <a:xfrm>
              <a:off x="1752846" y="3248609"/>
              <a:ext cx="1625508" cy="999461"/>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Studies included n = 70:</a:t>
              </a:r>
              <a:endParaRPr lang="en-GB" sz="1100" kern="10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Review studies n = 8</a:t>
              </a:r>
              <a:endParaRPr lang="en-GB" sz="1100" kern="10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Quantitative n = 49</a:t>
              </a:r>
              <a:endParaRPr lang="en-GB" sz="1100" kern="10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Qualitative or mixed methods n = 13 </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8" name="Rounded Rectangle 47">
              <a:extLst>
                <a:ext uri="{FF2B5EF4-FFF2-40B4-BE49-F238E27FC236}">
                  <a16:creationId xmlns:a16="http://schemas.microsoft.com/office/drawing/2014/main" id="{4C2F13D9-EB52-7BFD-B87B-4F23BAF98904}"/>
                </a:ext>
              </a:extLst>
            </p:cNvPr>
            <p:cNvSpPr/>
            <p:nvPr/>
          </p:nvSpPr>
          <p:spPr>
            <a:xfrm flipH="1">
              <a:off x="209198" y="3334444"/>
              <a:ext cx="1172029" cy="677945"/>
            </a:xfrm>
            <a:prstGeom prst="roundRect">
              <a:avLst>
                <a:gd name="adj" fmla="val 16667"/>
              </a:avLst>
            </a:prstGeom>
            <a:noFill/>
            <a:ln w="9525" cap="flat" cmpd="sng">
              <a:solidFill>
                <a:srgbClr val="000000"/>
              </a:solidFill>
              <a:prstDash val="solid"/>
              <a:round/>
              <a:headEnd type="none" w="sm" len="sm"/>
              <a:tailEnd type="none" w="sm" len="sm"/>
            </a:ln>
          </p:spPr>
          <p:txBody>
            <a:bodyPr spcFirstLastPara="1" lIns="45700" tIns="45700" rIns="45700" bIns="45700"/>
            <a:lstStyle/>
            <a:p>
              <a:pPr>
                <a:spcBef>
                  <a:spcPts val="200"/>
                </a:spcBef>
                <a:spcAft>
                  <a:spcPts val="0"/>
                </a:spcAft>
                <a:defRPr/>
              </a:pPr>
              <a:r>
                <a:rPr lang="en-GB" sz="1100" kern="100">
                  <a:ea typeface="Arial" panose="020B0604020202020204" pitchFamily="34" charset="0"/>
                  <a:cs typeface="Times New Roman" panose="02020603050405020304" pitchFamily="18" charset="0"/>
                </a:rPr>
                <a:t>Studies eligible for the underlying systematic review</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3DD027A7-9E68-9765-763B-8B8D3FC9B387}"/>
                </a:ext>
              </a:extLst>
            </p:cNvPr>
            <p:cNvSpPr/>
            <p:nvPr/>
          </p:nvSpPr>
          <p:spPr>
            <a:xfrm>
              <a:off x="1904872" y="1600300"/>
              <a:ext cx="1415010" cy="53246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Records screened</a:t>
              </a:r>
              <a:br>
                <a:rPr lang="en-GB" sz="1100" kern="100">
                  <a:solidFill>
                    <a:srgbClr val="000000"/>
                  </a:solidFill>
                  <a:ea typeface="Arial" panose="020B0604020202020204" pitchFamily="34" charset="0"/>
                  <a:cs typeface="Times New Roman" panose="02020603050405020304" pitchFamily="18" charset="0"/>
                </a:rPr>
              </a:br>
              <a:r>
                <a:rPr lang="en-GB" sz="1100" kern="100">
                  <a:solidFill>
                    <a:srgbClr val="000000"/>
                  </a:solidFill>
                  <a:ea typeface="Arial" panose="020B0604020202020204" pitchFamily="34" charset="0"/>
                  <a:cs typeface="Times New Roman" panose="02020603050405020304" pitchFamily="18" charset="0"/>
                </a:rPr>
                <a:t>(n =4624)</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cxnSp>
          <p:nvCxnSpPr>
            <p:cNvPr id="12306" name="Straight Arrow Connector 19">
              <a:extLst>
                <a:ext uri="{FF2B5EF4-FFF2-40B4-BE49-F238E27FC236}">
                  <a16:creationId xmlns:a16="http://schemas.microsoft.com/office/drawing/2014/main" id="{DBC14725-E70F-6213-8C8A-566C2EEFC6CB}"/>
                </a:ext>
              </a:extLst>
            </p:cNvPr>
            <p:cNvCxnSpPr>
              <a:cxnSpLocks noChangeShapeType="1"/>
            </p:cNvCxnSpPr>
            <p:nvPr/>
          </p:nvCxnSpPr>
          <p:spPr bwMode="auto">
            <a:xfrm>
              <a:off x="2619375" y="2133600"/>
              <a:ext cx="0" cy="22932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1" name="Rectangle 20">
              <a:extLst>
                <a:ext uri="{FF2B5EF4-FFF2-40B4-BE49-F238E27FC236}">
                  <a16:creationId xmlns:a16="http://schemas.microsoft.com/office/drawing/2014/main" id="{C56620E0-60E8-CFAB-CE47-58F80886267F}"/>
                </a:ext>
              </a:extLst>
            </p:cNvPr>
            <p:cNvSpPr/>
            <p:nvPr/>
          </p:nvSpPr>
          <p:spPr>
            <a:xfrm>
              <a:off x="1904872" y="2352441"/>
              <a:ext cx="1477380" cy="69685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Calibri" panose="020F0502020204030204" pitchFamily="34" charset="0"/>
                  <a:cs typeface="Times New Roman" panose="02020603050405020304" pitchFamily="18" charset="0"/>
                </a:rPr>
                <a:t>Full-text articles assessed for eligibility</a:t>
              </a:r>
              <a:br>
                <a:rPr lang="en-GB" sz="1100" kern="100">
                  <a:solidFill>
                    <a:srgbClr val="000000"/>
                  </a:solidFill>
                  <a:ea typeface="Calibri" panose="020F0502020204030204" pitchFamily="34" charset="0"/>
                  <a:cs typeface="Times New Roman" panose="02020603050405020304" pitchFamily="18" charset="0"/>
                </a:rPr>
              </a:br>
              <a:r>
                <a:rPr lang="en-GB" sz="1100" kern="100">
                  <a:solidFill>
                    <a:srgbClr val="000000"/>
                  </a:solidFill>
                  <a:ea typeface="Calibri" panose="020F0502020204030204" pitchFamily="34" charset="0"/>
                  <a:cs typeface="Times New Roman" panose="02020603050405020304" pitchFamily="18" charset="0"/>
                </a:rPr>
                <a:t>(n = 443)</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F4DB62F9-B80C-2905-856C-711A104796FC}"/>
                </a:ext>
              </a:extLst>
            </p:cNvPr>
            <p:cNvSpPr/>
            <p:nvPr/>
          </p:nvSpPr>
          <p:spPr>
            <a:xfrm>
              <a:off x="3913693" y="3830536"/>
              <a:ext cx="1816515" cy="1025647"/>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dirty="0">
                  <a:solidFill>
                    <a:srgbClr val="000000"/>
                  </a:solidFill>
                  <a:ea typeface="Arial" panose="020B0604020202020204" pitchFamily="34" charset="0"/>
                  <a:cs typeface="Times New Roman" panose="02020603050405020304" pitchFamily="18" charset="0"/>
                </a:rPr>
                <a:t>Eligible studies not included in the overview review:</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en-GB" sz="1100" kern="100" dirty="0">
                  <a:solidFill>
                    <a:srgbClr val="000000"/>
                  </a:solidFill>
                  <a:ea typeface="Arial" panose="020B0604020202020204" pitchFamily="34" charset="0"/>
                  <a:cs typeface="Times New Roman" panose="02020603050405020304" pitchFamily="18" charset="0"/>
                </a:rPr>
                <a:t>Not reviews n = 62 </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defRPr/>
              </a:pPr>
              <a:r>
                <a:rPr lang="en-GB" sz="1100" kern="100" dirty="0">
                  <a:solidFill>
                    <a:srgbClr val="000000"/>
                  </a:solidFill>
                  <a:ea typeface="Arial" panose="020B0604020202020204" pitchFamily="34" charset="0"/>
                  <a:cs typeface="Times New Roman" panose="02020603050405020304" pitchFamily="18" charset="0"/>
                </a:rPr>
                <a:t>Review studies of non-employment outcomes n = 2 </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12309" name="Straight Arrow Connector 22">
              <a:extLst>
                <a:ext uri="{FF2B5EF4-FFF2-40B4-BE49-F238E27FC236}">
                  <a16:creationId xmlns:a16="http://schemas.microsoft.com/office/drawing/2014/main" id="{8620BE83-E71F-72BC-A113-7EE510B9E467}"/>
                </a:ext>
              </a:extLst>
            </p:cNvPr>
            <p:cNvCxnSpPr>
              <a:cxnSpLocks noChangeShapeType="1"/>
            </p:cNvCxnSpPr>
            <p:nvPr/>
          </p:nvCxnSpPr>
          <p:spPr bwMode="auto">
            <a:xfrm>
              <a:off x="2628900" y="4248150"/>
              <a:ext cx="0" cy="229321"/>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4" name="Rectangle 23">
              <a:extLst>
                <a:ext uri="{FF2B5EF4-FFF2-40B4-BE49-F238E27FC236}">
                  <a16:creationId xmlns:a16="http://schemas.microsoft.com/office/drawing/2014/main" id="{5882BE4D-6725-E2A8-8138-E6922EBCB5DE}"/>
                </a:ext>
              </a:extLst>
            </p:cNvPr>
            <p:cNvSpPr/>
            <p:nvPr/>
          </p:nvSpPr>
          <p:spPr>
            <a:xfrm>
              <a:off x="1904872" y="4466292"/>
              <a:ext cx="1444896" cy="547012"/>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 Review studies in the overview review n = 6</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25" name="Rounded Rectangle 47">
              <a:extLst>
                <a:ext uri="{FF2B5EF4-FFF2-40B4-BE49-F238E27FC236}">
                  <a16:creationId xmlns:a16="http://schemas.microsoft.com/office/drawing/2014/main" id="{EA15EC17-B7A7-9D10-92F8-BF9057CC8F4B}"/>
                </a:ext>
              </a:extLst>
            </p:cNvPr>
            <p:cNvSpPr/>
            <p:nvPr/>
          </p:nvSpPr>
          <p:spPr>
            <a:xfrm flipH="1">
              <a:off x="209198" y="4457564"/>
              <a:ext cx="1172029" cy="577562"/>
            </a:xfrm>
            <a:prstGeom prst="roundRect">
              <a:avLst>
                <a:gd name="adj" fmla="val 16667"/>
              </a:avLst>
            </a:prstGeom>
            <a:noFill/>
            <a:ln w="9525" cap="flat" cmpd="sng">
              <a:solidFill>
                <a:srgbClr val="000000"/>
              </a:solidFill>
              <a:prstDash val="solid"/>
              <a:round/>
              <a:headEnd type="none" w="sm" len="sm"/>
              <a:tailEnd type="none" w="sm" len="sm"/>
            </a:ln>
          </p:spPr>
          <p:txBody>
            <a:bodyPr spcFirstLastPara="1" lIns="45700" tIns="45700" rIns="45700" bIns="45700"/>
            <a:lstStyle/>
            <a:p>
              <a:pPr>
                <a:spcBef>
                  <a:spcPts val="200"/>
                </a:spcBef>
                <a:spcAft>
                  <a:spcPts val="0"/>
                </a:spcAft>
                <a:defRPr/>
              </a:pPr>
              <a:r>
                <a:rPr lang="en-GB" sz="1100" kern="100">
                  <a:ea typeface="Arial" panose="020B0604020202020204" pitchFamily="34" charset="0"/>
                  <a:cs typeface="Times New Roman" panose="02020603050405020304" pitchFamily="18" charset="0"/>
                </a:rPr>
                <a:t>Review studies eligible for the overview review</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558C3CF8-D92C-5669-D1AD-AC99A637D31F}"/>
                </a:ext>
              </a:extLst>
            </p:cNvPr>
            <p:cNvSpPr/>
            <p:nvPr/>
          </p:nvSpPr>
          <p:spPr>
            <a:xfrm>
              <a:off x="1619011" y="894713"/>
              <a:ext cx="2344058" cy="547012"/>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lIns="91425" tIns="91425" rIns="91425" bIns="91425"/>
            <a:lstStyle/>
            <a:p>
              <a:pPr algn="ctr">
                <a:spcAft>
                  <a:spcPts val="0"/>
                </a:spcAft>
                <a:defRPr/>
              </a:pPr>
              <a:r>
                <a:rPr lang="en-GB" sz="1100" kern="100">
                  <a:solidFill>
                    <a:srgbClr val="000000"/>
                  </a:solidFill>
                  <a:ea typeface="Arial" panose="020B0604020202020204" pitchFamily="34" charset="0"/>
                  <a:cs typeface="Times New Roman" panose="02020603050405020304" pitchFamily="18" charset="0"/>
                </a:rPr>
                <a:t>Records after duplicates removed</a:t>
              </a:r>
              <a:br>
                <a:rPr lang="en-GB" sz="1100" kern="100">
                  <a:solidFill>
                    <a:srgbClr val="000000"/>
                  </a:solidFill>
                  <a:ea typeface="Arial" panose="020B0604020202020204" pitchFamily="34" charset="0"/>
                  <a:cs typeface="Times New Roman" panose="02020603050405020304" pitchFamily="18" charset="0"/>
                </a:rPr>
              </a:br>
              <a:r>
                <a:rPr lang="en-GB" sz="1100" kern="100">
                  <a:solidFill>
                    <a:srgbClr val="000000"/>
                  </a:solidFill>
                  <a:ea typeface="Arial" panose="020B0604020202020204" pitchFamily="34" charset="0"/>
                  <a:cs typeface="Times New Roman" panose="02020603050405020304" pitchFamily="18" charset="0"/>
                </a:rPr>
                <a:t>(n = 4624)</a:t>
              </a:r>
              <a:endParaRPr lang="en-GB" sz="1100" kern="100">
                <a:latin typeface="Calibri" panose="020F0502020204030204" pitchFamily="34" charset="0"/>
                <a:ea typeface="Calibri" panose="020F0502020204030204" pitchFamily="34" charset="0"/>
                <a:cs typeface="Times New Roman" panose="02020603050405020304" pitchFamily="18" charset="0"/>
              </a:endParaRPr>
            </a:p>
          </p:txBody>
        </p:sp>
        <p:cxnSp>
          <p:nvCxnSpPr>
            <p:cNvPr id="12313" name="Straight Arrow Connector 26">
              <a:extLst>
                <a:ext uri="{FF2B5EF4-FFF2-40B4-BE49-F238E27FC236}">
                  <a16:creationId xmlns:a16="http://schemas.microsoft.com/office/drawing/2014/main" id="{9201C833-E9B4-8010-1AA9-BE5AE8DD5BC7}"/>
                </a:ext>
              </a:extLst>
            </p:cNvPr>
            <p:cNvCxnSpPr>
              <a:cxnSpLocks noChangeShapeType="1"/>
            </p:cNvCxnSpPr>
            <p:nvPr/>
          </p:nvCxnSpPr>
          <p:spPr bwMode="auto">
            <a:xfrm>
              <a:off x="3390900" y="2695575"/>
              <a:ext cx="557699" cy="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2314" name="Straight Arrow Connector 27">
              <a:extLst>
                <a:ext uri="{FF2B5EF4-FFF2-40B4-BE49-F238E27FC236}">
                  <a16:creationId xmlns:a16="http://schemas.microsoft.com/office/drawing/2014/main" id="{774D6D97-6674-F685-A51C-93E5575E250F}"/>
                </a:ext>
              </a:extLst>
            </p:cNvPr>
            <p:cNvCxnSpPr>
              <a:cxnSpLocks noChangeShapeType="1"/>
            </p:cNvCxnSpPr>
            <p:nvPr/>
          </p:nvCxnSpPr>
          <p:spPr bwMode="auto">
            <a:xfrm>
              <a:off x="3314700" y="1800225"/>
              <a:ext cx="634037" cy="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2315" name="Straight Arrow Connector 28">
              <a:extLst>
                <a:ext uri="{FF2B5EF4-FFF2-40B4-BE49-F238E27FC236}">
                  <a16:creationId xmlns:a16="http://schemas.microsoft.com/office/drawing/2014/main" id="{261CE745-1962-FD31-538D-56EB8329B93B}"/>
                </a:ext>
              </a:extLst>
            </p:cNvPr>
            <p:cNvCxnSpPr>
              <a:cxnSpLocks noChangeShapeType="1"/>
            </p:cNvCxnSpPr>
            <p:nvPr/>
          </p:nvCxnSpPr>
          <p:spPr bwMode="auto">
            <a:xfrm>
              <a:off x="2286000" y="742950"/>
              <a:ext cx="0" cy="161290"/>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2316" name="Straight Arrow Connector 29">
              <a:extLst>
                <a:ext uri="{FF2B5EF4-FFF2-40B4-BE49-F238E27FC236}">
                  <a16:creationId xmlns:a16="http://schemas.microsoft.com/office/drawing/2014/main" id="{6C104C95-DDE4-A0BF-61B0-8140BF90A15D}"/>
                </a:ext>
              </a:extLst>
            </p:cNvPr>
            <p:cNvCxnSpPr>
              <a:cxnSpLocks noChangeShapeType="1"/>
            </p:cNvCxnSpPr>
            <p:nvPr/>
          </p:nvCxnSpPr>
          <p:spPr bwMode="auto">
            <a:xfrm>
              <a:off x="3600450" y="742950"/>
              <a:ext cx="0" cy="160655"/>
            </a:xfrm>
            <a:prstGeom prst="straightConnector1">
              <a:avLst/>
            </a:prstGeom>
            <a:noFill/>
            <a:ln w="6350" algn="ctr">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3668ED-BCC3-F688-E8AA-D4C2668F6A2D}"/>
              </a:ext>
            </a:extLst>
          </p:cNvPr>
          <p:cNvSpPr>
            <a:spLocks noGrp="1"/>
          </p:cNvSpPr>
          <p:nvPr>
            <p:ph type="sldNum" sz="quarter" idx="12"/>
          </p:nvPr>
        </p:nvSpPr>
        <p:spPr/>
        <p:txBody>
          <a:bodyPr/>
          <a:lstStyle/>
          <a:p>
            <a:pPr>
              <a:defRPr/>
            </a:pPr>
            <a:fld id="{932B392C-2ADF-452B-A952-73FEE4E1F1D0}" type="slidenum">
              <a:rPr lang="en-US"/>
              <a:pPr>
                <a:defRPr/>
              </a:pPr>
              <a:t>7</a:t>
            </a:fld>
            <a:endParaRPr lang="en-US"/>
          </a:p>
        </p:txBody>
      </p:sp>
      <p:sp>
        <p:nvSpPr>
          <p:cNvPr id="5" name="Title 5">
            <a:extLst>
              <a:ext uri="{FF2B5EF4-FFF2-40B4-BE49-F238E27FC236}">
                <a16:creationId xmlns:a16="http://schemas.microsoft.com/office/drawing/2014/main" id="{38D5A4FA-5ED7-1B4B-8D71-D18B4123C1E5}"/>
              </a:ext>
            </a:extLst>
          </p:cNvPr>
          <p:cNvSpPr>
            <a:spLocks noGrp="1"/>
          </p:cNvSpPr>
          <p:nvPr>
            <p:ph type="title"/>
          </p:nvPr>
        </p:nvSpPr>
        <p:spPr>
          <a:xfrm>
            <a:off x="1524000" y="-125413"/>
            <a:ext cx="9753600" cy="584201"/>
          </a:xfrm>
        </p:spPr>
        <p:txBody>
          <a:bodyPr/>
          <a:lstStyle/>
          <a:p>
            <a:pPr eaLnBrk="1" hangingPunct="1">
              <a:defRPr/>
            </a:pPr>
            <a:r>
              <a:rPr lang="en-GB" sz="2400" dirty="0"/>
              <a:t>Existing reviews &amp; 20 eligible studies by population group</a:t>
            </a:r>
          </a:p>
        </p:txBody>
      </p:sp>
      <p:graphicFrame>
        <p:nvGraphicFramePr>
          <p:cNvPr id="3" name="Table 2">
            <a:extLst>
              <a:ext uri="{FF2B5EF4-FFF2-40B4-BE49-F238E27FC236}">
                <a16:creationId xmlns:a16="http://schemas.microsoft.com/office/drawing/2014/main" id="{D1F60211-A345-AA9C-67FF-83E6B84607CE}"/>
              </a:ext>
            </a:extLst>
          </p:cNvPr>
          <p:cNvGraphicFramePr>
            <a:graphicFrameLocks noGrp="1"/>
          </p:cNvGraphicFramePr>
          <p:nvPr/>
        </p:nvGraphicFramePr>
        <p:xfrm>
          <a:off x="1171575" y="458788"/>
          <a:ext cx="10458448" cy="6399212"/>
        </p:xfrm>
        <a:graphic>
          <a:graphicData uri="http://schemas.openxmlformats.org/drawingml/2006/table">
            <a:tbl>
              <a:tblPr firstRow="1" firstCol="1" bandRow="1">
                <a:tableStyleId>{5C22544A-7EE6-4342-B048-85BDC9FD1C3A}</a:tableStyleId>
              </a:tblPr>
              <a:tblGrid>
                <a:gridCol w="1514475">
                  <a:extLst>
                    <a:ext uri="{9D8B030D-6E8A-4147-A177-3AD203B41FA5}">
                      <a16:colId xmlns:a16="http://schemas.microsoft.com/office/drawing/2014/main" val="20000"/>
                    </a:ext>
                  </a:extLst>
                </a:gridCol>
                <a:gridCol w="1328738">
                  <a:extLst>
                    <a:ext uri="{9D8B030D-6E8A-4147-A177-3AD203B41FA5}">
                      <a16:colId xmlns:a16="http://schemas.microsoft.com/office/drawing/2014/main" val="20001"/>
                    </a:ext>
                  </a:extLst>
                </a:gridCol>
                <a:gridCol w="1343025">
                  <a:extLst>
                    <a:ext uri="{9D8B030D-6E8A-4147-A177-3AD203B41FA5}">
                      <a16:colId xmlns:a16="http://schemas.microsoft.com/office/drawing/2014/main" val="20002"/>
                    </a:ext>
                  </a:extLst>
                </a:gridCol>
                <a:gridCol w="961413">
                  <a:extLst>
                    <a:ext uri="{9D8B030D-6E8A-4147-A177-3AD203B41FA5}">
                      <a16:colId xmlns:a16="http://schemas.microsoft.com/office/drawing/2014/main" val="20003"/>
                    </a:ext>
                  </a:extLst>
                </a:gridCol>
                <a:gridCol w="1296012">
                  <a:extLst>
                    <a:ext uri="{9D8B030D-6E8A-4147-A177-3AD203B41FA5}">
                      <a16:colId xmlns:a16="http://schemas.microsoft.com/office/drawing/2014/main" val="20004"/>
                    </a:ext>
                  </a:extLst>
                </a:gridCol>
                <a:gridCol w="1377167">
                  <a:extLst>
                    <a:ext uri="{9D8B030D-6E8A-4147-A177-3AD203B41FA5}">
                      <a16:colId xmlns:a16="http://schemas.microsoft.com/office/drawing/2014/main" val="20005"/>
                    </a:ext>
                  </a:extLst>
                </a:gridCol>
                <a:gridCol w="1395157">
                  <a:extLst>
                    <a:ext uri="{9D8B030D-6E8A-4147-A177-3AD203B41FA5}">
                      <a16:colId xmlns:a16="http://schemas.microsoft.com/office/drawing/2014/main" val="20006"/>
                    </a:ext>
                  </a:extLst>
                </a:gridCol>
                <a:gridCol w="1242461">
                  <a:extLst>
                    <a:ext uri="{9D8B030D-6E8A-4147-A177-3AD203B41FA5}">
                      <a16:colId xmlns:a16="http://schemas.microsoft.com/office/drawing/2014/main" val="20007"/>
                    </a:ext>
                  </a:extLst>
                </a:gridCol>
              </a:tblGrid>
              <a:tr h="304812">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Bond et al (2019)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Fadyl et al (2020)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Probyn et al (2021)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Harrison et al (2020)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Jetha et al (2019)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Taylor et al (2012)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Additional recent studies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0"/>
                  </a:ext>
                </a:extLst>
              </a:tr>
              <a:tr h="611211">
                <a:tc>
                  <a:txBody>
                    <a:bodyPr/>
                    <a:lstStyle/>
                    <a:p>
                      <a:pPr>
                        <a:lnSpc>
                          <a:spcPct val="100000"/>
                        </a:lnSpc>
                        <a:spcAft>
                          <a:spcPts val="0"/>
                        </a:spcAft>
                      </a:pPr>
                      <a:r>
                        <a:rPr lang="en-GB" sz="1200" kern="100" dirty="0">
                          <a:effectLst/>
                        </a:rPr>
                        <a:t>Review Focus / Population Group</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RCTs of IPS beyond SMI</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RCTs of vocational interventions for mild to moderate mental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RCTs of SE beyond SMI</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Studies of IPS for substance misuse</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Studies of vocational interventions for young adults with chronic health conditions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Studies of vocational interventions for teenagers &amp; young adults with ASD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1"/>
                  </a:ext>
                </a:extLst>
              </a:tr>
              <a:tr h="365774">
                <a:tc>
                  <a:txBody>
                    <a:bodyPr/>
                    <a:lstStyle/>
                    <a:p>
                      <a:pPr>
                        <a:lnSpc>
                          <a:spcPct val="100000"/>
                        </a:lnSpc>
                        <a:spcAft>
                          <a:spcPts val="0"/>
                        </a:spcAft>
                      </a:pPr>
                      <a:r>
                        <a:rPr lang="en-GB" sz="1200" kern="100" dirty="0">
                          <a:effectLst/>
                        </a:rPr>
                        <a:t>Common mental Health (CMH)</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nl-NL" sz="1000" kern="100" dirty="0">
                          <a:effectLst/>
                        </a:rPr>
                        <a:t>Reme et al (2015)</a:t>
                      </a:r>
                      <a:endParaRPr lang="en-GB" sz="1000" kern="100" dirty="0">
                        <a:effectLst/>
                      </a:endParaRPr>
                    </a:p>
                    <a:p>
                      <a:pPr>
                        <a:lnSpc>
                          <a:spcPct val="100000"/>
                        </a:lnSpc>
                        <a:spcAft>
                          <a:spcPts val="0"/>
                        </a:spcAft>
                      </a:pPr>
                      <a:r>
                        <a:rPr lang="nl-NL" sz="1000" kern="100" dirty="0">
                          <a:effectLst/>
                        </a:rPr>
                        <a:t>Hellstrom et al (2017)</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Reme at al (2015)</a:t>
                      </a:r>
                    </a:p>
                    <a:p>
                      <a:pPr>
                        <a:lnSpc>
                          <a:spcPct val="100000"/>
                        </a:lnSpc>
                        <a:spcAft>
                          <a:spcPts val="0"/>
                        </a:spcAft>
                      </a:pPr>
                      <a:r>
                        <a:rPr lang="en-GB" sz="1000" kern="100">
                          <a:effectLst/>
                        </a:rPr>
                        <a:t>Hellstrom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Davis et al (2022)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2"/>
                  </a:ext>
                </a:extLst>
              </a:tr>
              <a:tr h="548661">
                <a:tc>
                  <a:txBody>
                    <a:bodyPr/>
                    <a:lstStyle/>
                    <a:p>
                      <a:pPr>
                        <a:lnSpc>
                          <a:spcPct val="100000"/>
                        </a:lnSpc>
                        <a:spcAft>
                          <a:spcPts val="0"/>
                        </a:spcAft>
                      </a:pPr>
                      <a:r>
                        <a:rPr lang="en-GB" sz="1200" kern="100" dirty="0">
                          <a:effectLst/>
                        </a:rPr>
                        <a:t>CMH &amp;/or musculoskeletal (MSK)</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Newton et al (2023)</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3"/>
                  </a:ext>
                </a:extLst>
              </a:tr>
              <a:tr h="379346">
                <a:tc>
                  <a:txBody>
                    <a:bodyPr/>
                    <a:lstStyle/>
                    <a:p>
                      <a:pPr>
                        <a:lnSpc>
                          <a:spcPct val="100000"/>
                        </a:lnSpc>
                        <a:spcAft>
                          <a:spcPts val="0"/>
                        </a:spcAft>
                      </a:pPr>
                      <a:r>
                        <a:rPr lang="en-GB" sz="1200" kern="100" dirty="0">
                          <a:effectLst/>
                        </a:rPr>
                        <a:t>CMH or somatic disorder</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Brinchmann et al (2024)</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4"/>
                  </a:ext>
                </a:extLst>
              </a:tr>
              <a:tr h="365774">
                <a:tc>
                  <a:txBody>
                    <a:bodyPr/>
                    <a:lstStyle/>
                    <a:p>
                      <a:pPr>
                        <a:lnSpc>
                          <a:spcPct val="100000"/>
                        </a:lnSpc>
                        <a:spcAft>
                          <a:spcPts val="0"/>
                        </a:spcAft>
                      </a:pPr>
                      <a:r>
                        <a:rPr lang="en-GB" sz="1200" kern="100" dirty="0">
                          <a:effectLst/>
                        </a:rPr>
                        <a:t>Moderate to severe mental health</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Reme et al (2019)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Reme et al (2019)</a:t>
                      </a:r>
                      <a:endParaRPr lang="en-GB" sz="1000" kern="100">
                        <a:effectLst/>
                      </a:endParaRPr>
                    </a:p>
                    <a:p>
                      <a:pPr>
                        <a:lnSpc>
                          <a:spcPct val="100000"/>
                        </a:lnSpc>
                        <a:spcAft>
                          <a:spcPts val="0"/>
                        </a:spcAft>
                      </a:pPr>
                      <a:r>
                        <a:rPr lang="fr-FR" sz="1000" kern="100">
                          <a:effectLst/>
                        </a:rPr>
                        <a:t>Poremski et al (2015)</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Poremski et al (2015)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Ferguson et al (2012)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5"/>
                  </a:ext>
                </a:extLst>
              </a:tr>
              <a:tr h="459482">
                <a:tc>
                  <a:txBody>
                    <a:bodyPr/>
                    <a:lstStyle/>
                    <a:p>
                      <a:pPr>
                        <a:lnSpc>
                          <a:spcPct val="100000"/>
                        </a:lnSpc>
                        <a:spcAft>
                          <a:spcPts val="0"/>
                        </a:spcAft>
                      </a:pPr>
                      <a:r>
                        <a:rPr lang="en-GB" sz="1200" kern="100" dirty="0">
                          <a:effectLst/>
                        </a:rPr>
                        <a:t>Affective disorder</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Bejerholm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Bejerholm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err="1">
                          <a:effectLst/>
                        </a:rPr>
                        <a:t>Bejerholm</a:t>
                      </a:r>
                      <a:r>
                        <a:rPr lang="en-GB" sz="1000" kern="100" dirty="0">
                          <a:effectLst/>
                        </a:rPr>
                        <a:t> et al (2017)</a:t>
                      </a:r>
                    </a:p>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6"/>
                  </a:ext>
                </a:extLst>
              </a:tr>
              <a:tr h="588101">
                <a:tc>
                  <a:txBody>
                    <a:bodyPr/>
                    <a:lstStyle/>
                    <a:p>
                      <a:pPr>
                        <a:lnSpc>
                          <a:spcPct val="100000"/>
                        </a:lnSpc>
                        <a:spcAft>
                          <a:spcPts val="0"/>
                        </a:spcAft>
                      </a:pPr>
                      <a:r>
                        <a:rPr lang="en-GB" sz="1200" kern="100" dirty="0">
                          <a:effectLst/>
                        </a:rPr>
                        <a:t>PTSD veterans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Davis et al (2012)</a:t>
                      </a:r>
                      <a:endParaRPr lang="en-GB" sz="1000" kern="100">
                        <a:effectLst/>
                      </a:endParaRPr>
                    </a:p>
                    <a:p>
                      <a:pPr>
                        <a:lnSpc>
                          <a:spcPct val="100000"/>
                        </a:lnSpc>
                        <a:spcAft>
                          <a:spcPts val="0"/>
                        </a:spcAft>
                      </a:pPr>
                      <a:r>
                        <a:rPr lang="fr-FR" sz="1000" kern="100">
                          <a:effectLst/>
                        </a:rPr>
                        <a:t>Davis et al (2018)</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Davis et al (2012)</a:t>
                      </a:r>
                      <a:endParaRPr lang="en-GB" sz="1000" kern="100">
                        <a:effectLst/>
                      </a:endParaRPr>
                    </a:p>
                    <a:p>
                      <a:pPr>
                        <a:lnSpc>
                          <a:spcPct val="100000"/>
                        </a:lnSpc>
                        <a:spcAft>
                          <a:spcPts val="0"/>
                        </a:spcAft>
                      </a:pPr>
                      <a:r>
                        <a:rPr lang="fr-FR" sz="1000" kern="100">
                          <a:effectLst/>
                        </a:rPr>
                        <a:t>Davis et al (2018)</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Davis et al (2012)</a:t>
                      </a:r>
                    </a:p>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7"/>
                  </a:ext>
                </a:extLst>
              </a:tr>
              <a:tr h="762029">
                <a:tc>
                  <a:txBody>
                    <a:bodyPr/>
                    <a:lstStyle/>
                    <a:p>
                      <a:pPr>
                        <a:lnSpc>
                          <a:spcPct val="100000"/>
                        </a:lnSpc>
                        <a:spcAft>
                          <a:spcPts val="0"/>
                        </a:spcAft>
                      </a:pPr>
                      <a:r>
                        <a:rPr lang="en-GB" sz="1200" kern="100" dirty="0">
                          <a:effectLst/>
                        </a:rPr>
                        <a:t>Substance misuse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Lones et al (2017)</a:t>
                      </a:r>
                      <a:endParaRPr lang="en-GB" sz="1000" kern="100">
                        <a:effectLst/>
                      </a:endParaRPr>
                    </a:p>
                    <a:p>
                      <a:pPr>
                        <a:lnSpc>
                          <a:spcPct val="100000"/>
                        </a:lnSpc>
                        <a:spcAft>
                          <a:spcPts val="0"/>
                        </a:spcAft>
                      </a:pPr>
                      <a:r>
                        <a:rPr lang="fr-FR" sz="1000" kern="100">
                          <a:effectLst/>
                        </a:rPr>
                        <a:t>LePage et al (2016)</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a:effectLst/>
                        </a:rPr>
                        <a:t>Lones et al (2017)</a:t>
                      </a:r>
                      <a:br>
                        <a:rPr lang="fr-FR" sz="1000" kern="100">
                          <a:effectLst/>
                        </a:rPr>
                      </a:br>
                      <a:r>
                        <a:rPr lang="fr-FR" sz="1000" kern="100">
                          <a:effectLst/>
                        </a:rPr>
                        <a:t>LePage et al (2016)</a:t>
                      </a:r>
                      <a:endParaRPr lang="en-GB" sz="1000" kern="100">
                        <a:effectLst/>
                      </a:endParaRPr>
                    </a:p>
                    <a:p>
                      <a:pPr>
                        <a:lnSpc>
                          <a:spcPct val="100000"/>
                        </a:lnSpc>
                        <a:spcAft>
                          <a:spcPts val="0"/>
                        </a:spcAft>
                      </a:pPr>
                      <a:r>
                        <a:rPr lang="fr-FR"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fr-FR" sz="1000" kern="100" dirty="0" err="1">
                          <a:effectLst/>
                        </a:rPr>
                        <a:t>Lones</a:t>
                      </a:r>
                      <a:r>
                        <a:rPr lang="fr-FR" sz="1000" kern="100" dirty="0">
                          <a:effectLst/>
                        </a:rPr>
                        <a:t> et al (2017)</a:t>
                      </a:r>
                      <a:endParaRPr lang="en-GB" sz="1000" kern="100" dirty="0">
                        <a:effectLst/>
                      </a:endParaRPr>
                    </a:p>
                    <a:p>
                      <a:pPr>
                        <a:lnSpc>
                          <a:spcPct val="100000"/>
                        </a:lnSpc>
                        <a:spcAft>
                          <a:spcPts val="0"/>
                        </a:spcAft>
                      </a:pPr>
                      <a:r>
                        <a:rPr lang="fr-FR" sz="1000" kern="100" dirty="0" err="1">
                          <a:effectLst/>
                        </a:rPr>
                        <a:t>LePage</a:t>
                      </a:r>
                      <a:r>
                        <a:rPr lang="fr-FR" sz="1000" kern="100" dirty="0">
                          <a:effectLst/>
                        </a:rPr>
                        <a:t> et al (2016)</a:t>
                      </a:r>
                      <a:endParaRPr lang="en-GB" sz="1000" kern="100" dirty="0">
                        <a:effectLst/>
                      </a:endParaRPr>
                    </a:p>
                    <a:p>
                      <a:pPr>
                        <a:lnSpc>
                          <a:spcPct val="100000"/>
                        </a:lnSpc>
                        <a:spcAft>
                          <a:spcPts val="0"/>
                        </a:spcAft>
                      </a:pPr>
                      <a:r>
                        <a:rPr lang="en-GB" sz="1000" kern="100" dirty="0" err="1">
                          <a:effectLst/>
                        </a:rPr>
                        <a:t>Rosenheck</a:t>
                      </a:r>
                      <a:r>
                        <a:rPr lang="en-GB" sz="1000" kern="100" dirty="0">
                          <a:effectLst/>
                        </a:rPr>
                        <a:t> and Mares (2007)</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Marsden et al (2024)</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8"/>
                  </a:ext>
                </a:extLst>
              </a:tr>
              <a:tr h="459482">
                <a:tc>
                  <a:txBody>
                    <a:bodyPr/>
                    <a:lstStyle/>
                    <a:p>
                      <a:pPr>
                        <a:lnSpc>
                          <a:spcPct val="100000"/>
                        </a:lnSpc>
                        <a:spcAft>
                          <a:spcPts val="0"/>
                        </a:spcAft>
                      </a:pPr>
                      <a:r>
                        <a:rPr lang="en-GB" sz="1200" kern="100" dirty="0">
                          <a:effectLst/>
                        </a:rPr>
                        <a:t>Spinal cord injury</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Ottomanelli et al (2012)</a:t>
                      </a:r>
                    </a:p>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Ottomanelli et al (2012)</a:t>
                      </a:r>
                      <a:br>
                        <a:rPr lang="en-GB" sz="1000" kern="100">
                          <a:effectLst/>
                        </a:rPr>
                      </a:b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09"/>
                  </a:ext>
                </a:extLst>
              </a:tr>
              <a:tr h="304812">
                <a:tc>
                  <a:txBody>
                    <a:bodyPr/>
                    <a:lstStyle/>
                    <a:p>
                      <a:pPr>
                        <a:lnSpc>
                          <a:spcPct val="100000"/>
                        </a:lnSpc>
                        <a:spcAft>
                          <a:spcPts val="0"/>
                        </a:spcAft>
                      </a:pPr>
                      <a:r>
                        <a:rPr lang="en-GB" sz="1200" kern="100" dirty="0">
                          <a:effectLst/>
                        </a:rPr>
                        <a:t>NEET young adults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Sveinsdottir et al (2020)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10"/>
                  </a:ext>
                </a:extLst>
              </a:tr>
              <a:tr h="457217">
                <a:tc>
                  <a:txBody>
                    <a:bodyPr/>
                    <a:lstStyle/>
                    <a:p>
                      <a:pPr>
                        <a:lnSpc>
                          <a:spcPct val="100000"/>
                        </a:lnSpc>
                        <a:spcAft>
                          <a:spcPts val="0"/>
                        </a:spcAft>
                      </a:pPr>
                      <a:r>
                        <a:rPr lang="en-GB" sz="1200" kern="100" dirty="0">
                          <a:effectLst/>
                        </a:rPr>
                        <a:t>Intellectual disabilities &amp; ASD</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err="1">
                          <a:effectLst/>
                        </a:rPr>
                        <a:t>Wehman</a:t>
                      </a:r>
                      <a:r>
                        <a:rPr lang="en-GB" sz="1000" kern="100" dirty="0">
                          <a:effectLst/>
                        </a:rPr>
                        <a:t> et al (2014)</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err="1">
                          <a:effectLst/>
                        </a:rPr>
                        <a:t>Mawhood</a:t>
                      </a:r>
                      <a:r>
                        <a:rPr lang="en-GB" sz="1000" kern="100" dirty="0">
                          <a:effectLst/>
                        </a:rPr>
                        <a:t> and Howlin (1999)</a:t>
                      </a:r>
                    </a:p>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11"/>
                  </a:ext>
                </a:extLst>
              </a:tr>
              <a:tr h="304812">
                <a:tc>
                  <a:txBody>
                    <a:bodyPr/>
                    <a:lstStyle/>
                    <a:p>
                      <a:pPr>
                        <a:lnSpc>
                          <a:spcPct val="100000"/>
                        </a:lnSpc>
                        <a:spcAft>
                          <a:spcPts val="0"/>
                        </a:spcAft>
                      </a:pPr>
                      <a:r>
                        <a:rPr lang="en-GB" sz="1200" kern="100" dirty="0">
                          <a:effectLst/>
                        </a:rPr>
                        <a:t>Chronic pain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err="1">
                          <a:effectLst/>
                        </a:rPr>
                        <a:t>Sveinsdottir</a:t>
                      </a:r>
                      <a:r>
                        <a:rPr lang="en-GB" sz="1000" kern="100" dirty="0">
                          <a:effectLst/>
                        </a:rPr>
                        <a:t> et al (2022)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12"/>
                  </a:ext>
                </a:extLst>
              </a:tr>
              <a:tr h="182887">
                <a:tc>
                  <a:txBody>
                    <a:bodyPr/>
                    <a:lstStyle/>
                    <a:p>
                      <a:pPr>
                        <a:lnSpc>
                          <a:spcPct val="100000"/>
                        </a:lnSpc>
                        <a:spcAft>
                          <a:spcPts val="0"/>
                        </a:spcAft>
                      </a:pPr>
                      <a:r>
                        <a:rPr lang="en-GB" sz="1200" kern="100" dirty="0">
                          <a:effectLst/>
                        </a:rPr>
                        <a:t>Total studies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3</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a:effectLst/>
                        </a:rPr>
                        <a:t>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gn="ctr">
                        <a:lnSpc>
                          <a:spcPct val="100000"/>
                        </a:lnSpc>
                        <a:spcAft>
                          <a:spcPts val="0"/>
                        </a:spcAft>
                      </a:pPr>
                      <a:r>
                        <a:rPr lang="en-GB" sz="1000" kern="100" dirty="0">
                          <a:effectLst/>
                        </a:rPr>
                        <a:t>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13"/>
                  </a:ext>
                </a:extLst>
              </a:tr>
              <a:tr h="304812">
                <a:tc>
                  <a:txBody>
                    <a:bodyPr/>
                    <a:lstStyle/>
                    <a:p>
                      <a:pPr>
                        <a:lnSpc>
                          <a:spcPct val="100000"/>
                        </a:lnSpc>
                        <a:spcAft>
                          <a:spcPts val="0"/>
                        </a:spcAft>
                      </a:pPr>
                      <a:r>
                        <a:rPr lang="en-GB" sz="1200" kern="100" dirty="0">
                          <a:effectLst/>
                        </a:rPr>
                        <a:t>IPS or SEQF</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All 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All 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All 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a:effectLst/>
                        </a:rPr>
                        <a:t>All 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IPS: Ferguson (2012)</a:t>
                      </a:r>
                    </a:p>
                    <a:p>
                      <a:pPr>
                        <a:lnSpc>
                          <a:spcPct val="100000"/>
                        </a:lnSpc>
                        <a:spcAft>
                          <a:spcPts val="0"/>
                        </a:spcAft>
                      </a:pPr>
                      <a:r>
                        <a:rPr lang="en-GB" sz="1000" kern="100" dirty="0">
                          <a:effectLst/>
                        </a:rPr>
                        <a:t>‘SEQF’:</a:t>
                      </a:r>
                      <a:r>
                        <a:rPr lang="en-GB" sz="1000" kern="100" dirty="0" err="1">
                          <a:effectLst/>
                        </a:rPr>
                        <a:t>Wehman</a:t>
                      </a:r>
                      <a:r>
                        <a:rPr lang="en-GB" sz="1000" kern="100" dirty="0">
                          <a:effectLst/>
                        </a:rPr>
                        <a:t>(2014)</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‘SEQF’</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tc>
                  <a:txBody>
                    <a:bodyPr/>
                    <a:lstStyle/>
                    <a:p>
                      <a:pPr>
                        <a:lnSpc>
                          <a:spcPct val="100000"/>
                        </a:lnSpc>
                        <a:spcAft>
                          <a:spcPts val="0"/>
                        </a:spcAft>
                      </a:pPr>
                      <a:r>
                        <a:rPr lang="en-GB" sz="1000" kern="100" dirty="0">
                          <a:effectLst/>
                        </a:rPr>
                        <a:t>All IPS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1004" marR="31004" marT="0" marB="0"/>
                </a:tc>
                <a:extLst>
                  <a:ext uri="{0D108BD9-81ED-4DB2-BD59-A6C34878D82A}">
                    <a16:rowId xmlns:a16="http://schemas.microsoft.com/office/drawing/2014/main" val="1001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5EA2CAA-817F-1C87-A137-5B74FDE3D278}"/>
              </a:ext>
            </a:extLst>
          </p:cNvPr>
          <p:cNvSpPr>
            <a:spLocks noGrp="1"/>
          </p:cNvSpPr>
          <p:nvPr>
            <p:ph type="sldNum" sz="quarter" idx="12"/>
          </p:nvPr>
        </p:nvSpPr>
        <p:spPr/>
        <p:txBody>
          <a:bodyPr/>
          <a:lstStyle/>
          <a:p>
            <a:pPr>
              <a:defRPr/>
            </a:pPr>
            <a:fld id="{F7F83D09-116D-4BA9-97E4-2CD538903AF4}" type="slidenum">
              <a:rPr lang="en-US"/>
              <a:pPr>
                <a:defRPr/>
              </a:pPr>
              <a:t>8</a:t>
            </a:fld>
            <a:endParaRPr lang="en-US"/>
          </a:p>
        </p:txBody>
      </p:sp>
      <p:graphicFrame>
        <p:nvGraphicFramePr>
          <p:cNvPr id="5" name="Table 4">
            <a:extLst>
              <a:ext uri="{FF2B5EF4-FFF2-40B4-BE49-F238E27FC236}">
                <a16:creationId xmlns:a16="http://schemas.microsoft.com/office/drawing/2014/main" id="{3A321C8F-4AF1-CA58-6090-A9DB444BB3BA}"/>
              </a:ext>
            </a:extLst>
          </p:cNvPr>
          <p:cNvGraphicFramePr>
            <a:graphicFrameLocks noGrp="1"/>
          </p:cNvGraphicFramePr>
          <p:nvPr/>
        </p:nvGraphicFramePr>
        <p:xfrm>
          <a:off x="0" y="0"/>
          <a:ext cx="12191999" cy="6857999"/>
        </p:xfrm>
        <a:graphic>
          <a:graphicData uri="http://schemas.openxmlformats.org/drawingml/2006/table">
            <a:tbl>
              <a:tblPr firstRow="1" firstCol="1" bandRow="1">
                <a:tableStyleId>{5C22544A-7EE6-4342-B048-85BDC9FD1C3A}</a:tableStyleId>
              </a:tblPr>
              <a:tblGrid>
                <a:gridCol w="1094842">
                  <a:extLst>
                    <a:ext uri="{9D8B030D-6E8A-4147-A177-3AD203B41FA5}">
                      <a16:colId xmlns:a16="http://schemas.microsoft.com/office/drawing/2014/main" val="20000"/>
                    </a:ext>
                  </a:extLst>
                </a:gridCol>
                <a:gridCol w="1319173">
                  <a:extLst>
                    <a:ext uri="{9D8B030D-6E8A-4147-A177-3AD203B41FA5}">
                      <a16:colId xmlns:a16="http://schemas.microsoft.com/office/drawing/2014/main" val="20001"/>
                    </a:ext>
                  </a:extLst>
                </a:gridCol>
                <a:gridCol w="2748078">
                  <a:extLst>
                    <a:ext uri="{9D8B030D-6E8A-4147-A177-3AD203B41FA5}">
                      <a16:colId xmlns:a16="http://schemas.microsoft.com/office/drawing/2014/main" val="20002"/>
                    </a:ext>
                  </a:extLst>
                </a:gridCol>
                <a:gridCol w="770534">
                  <a:extLst>
                    <a:ext uri="{9D8B030D-6E8A-4147-A177-3AD203B41FA5}">
                      <a16:colId xmlns:a16="http://schemas.microsoft.com/office/drawing/2014/main" val="20003"/>
                    </a:ext>
                  </a:extLst>
                </a:gridCol>
                <a:gridCol w="658369">
                  <a:extLst>
                    <a:ext uri="{9D8B030D-6E8A-4147-A177-3AD203B41FA5}">
                      <a16:colId xmlns:a16="http://schemas.microsoft.com/office/drawing/2014/main" val="20004"/>
                    </a:ext>
                  </a:extLst>
                </a:gridCol>
                <a:gridCol w="658369">
                  <a:extLst>
                    <a:ext uri="{9D8B030D-6E8A-4147-A177-3AD203B41FA5}">
                      <a16:colId xmlns:a16="http://schemas.microsoft.com/office/drawing/2014/main" val="20005"/>
                    </a:ext>
                  </a:extLst>
                </a:gridCol>
                <a:gridCol w="1097278">
                  <a:extLst>
                    <a:ext uri="{9D8B030D-6E8A-4147-A177-3AD203B41FA5}">
                      <a16:colId xmlns:a16="http://schemas.microsoft.com/office/drawing/2014/main" val="20006"/>
                    </a:ext>
                  </a:extLst>
                </a:gridCol>
                <a:gridCol w="648615">
                  <a:extLst>
                    <a:ext uri="{9D8B030D-6E8A-4147-A177-3AD203B41FA5}">
                      <a16:colId xmlns:a16="http://schemas.microsoft.com/office/drawing/2014/main" val="20007"/>
                    </a:ext>
                  </a:extLst>
                </a:gridCol>
                <a:gridCol w="1109473">
                  <a:extLst>
                    <a:ext uri="{9D8B030D-6E8A-4147-A177-3AD203B41FA5}">
                      <a16:colId xmlns:a16="http://schemas.microsoft.com/office/drawing/2014/main" val="20008"/>
                    </a:ext>
                  </a:extLst>
                </a:gridCol>
                <a:gridCol w="1097278">
                  <a:extLst>
                    <a:ext uri="{9D8B030D-6E8A-4147-A177-3AD203B41FA5}">
                      <a16:colId xmlns:a16="http://schemas.microsoft.com/office/drawing/2014/main" val="20009"/>
                    </a:ext>
                  </a:extLst>
                </a:gridCol>
                <a:gridCol w="989990">
                  <a:extLst>
                    <a:ext uri="{9D8B030D-6E8A-4147-A177-3AD203B41FA5}">
                      <a16:colId xmlns:a16="http://schemas.microsoft.com/office/drawing/2014/main" val="20010"/>
                    </a:ext>
                  </a:extLst>
                </a:gridCol>
              </a:tblGrid>
              <a:tr h="308561">
                <a:tc>
                  <a:txBody>
                    <a:bodyPr/>
                    <a:lstStyle/>
                    <a:p>
                      <a:pPr>
                        <a:lnSpc>
                          <a:spcPct val="100000"/>
                        </a:lnSpc>
                        <a:spcAft>
                          <a:spcPts val="0"/>
                        </a:spcAft>
                      </a:pPr>
                      <a:r>
                        <a:rPr lang="en-GB" sz="1000" kern="100" dirty="0">
                          <a:effectLst/>
                        </a:rPr>
                        <a:t>Study</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Broad Condition/ Population group</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Condition/ Population details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Country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Sample Size (t)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Sample size (c)</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Intervention</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Fidelity Scale</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Fidelity Level</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Control Group</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Method</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0"/>
                  </a:ext>
                </a:extLst>
              </a:tr>
              <a:tr h="308561">
                <a:tc>
                  <a:txBody>
                    <a:bodyPr/>
                    <a:lstStyle/>
                    <a:p>
                      <a:pPr>
                        <a:lnSpc>
                          <a:spcPct val="100000"/>
                        </a:lnSpc>
                        <a:spcAft>
                          <a:spcPts val="0"/>
                        </a:spcAft>
                      </a:pPr>
                      <a:r>
                        <a:rPr lang="en-GB" sz="1000" kern="100" dirty="0">
                          <a:effectLst/>
                        </a:rPr>
                        <a:t>Reme et al (2015)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Common mental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Sick leave, at risk of sick leave, long-term disability benefits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Norway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630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563</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rgbClr val="1778C7"/>
                          </a:solidFill>
                          <a:effectLst/>
                        </a:rPr>
                        <a:t>IPS + work-focused CBT</a:t>
                      </a:r>
                      <a:endParaRPr lang="en-GB" sz="1000" kern="100" dirty="0">
                        <a:solidFill>
                          <a:srgbClr val="1778C7"/>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chemeClr val="accent1"/>
                          </a:solidFill>
                          <a:effectLst/>
                        </a:rPr>
                        <a:t>Not reported</a:t>
                      </a:r>
                      <a:endParaRPr lang="en-GB" sz="1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List of job resources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1"/>
                  </a:ext>
                </a:extLst>
              </a:tr>
              <a:tr h="939613">
                <a:tc>
                  <a:txBody>
                    <a:bodyPr/>
                    <a:lstStyle/>
                    <a:p>
                      <a:pPr>
                        <a:lnSpc>
                          <a:spcPct val="100000"/>
                        </a:lnSpc>
                        <a:spcAft>
                          <a:spcPts val="0"/>
                        </a:spcAft>
                      </a:pPr>
                      <a:r>
                        <a:rPr lang="en-GB" sz="1000" kern="100">
                          <a:effectLst/>
                        </a:rPr>
                        <a:t>Hellstrom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Common mental health</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Mood and anxiety disorders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Denmark</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162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164</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chemeClr val="accent1"/>
                          </a:solidFill>
                          <a:effectLst/>
                        </a:rPr>
                        <a:t>Modified IPS (no integration, benefits counselling &amp; minimal job development)</a:t>
                      </a:r>
                      <a:endParaRPr lang="en-GB" sz="1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chemeClr val="accent1"/>
                          </a:solidFill>
                          <a:effectLst/>
                        </a:rPr>
                        <a:t>Not reported but likely low</a:t>
                      </a:r>
                      <a:endParaRPr lang="en-GB" sz="1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Non-integrated BAU services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2"/>
                  </a:ext>
                </a:extLst>
              </a:tr>
              <a:tr h="466326">
                <a:tc>
                  <a:txBody>
                    <a:bodyPr/>
                    <a:lstStyle/>
                    <a:p>
                      <a:pPr>
                        <a:lnSpc>
                          <a:spcPct val="100000"/>
                        </a:lnSpc>
                        <a:spcAft>
                          <a:spcPts val="0"/>
                        </a:spcAft>
                      </a:pPr>
                      <a:r>
                        <a:rPr lang="en-GB" sz="1000" kern="100">
                          <a:effectLst/>
                        </a:rPr>
                        <a:t>Davis et al (2022)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Common mental health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Veterans with non-psychotic mental health and primary care link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58</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61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IPS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Fair improved to good</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Standard vocational rehabilitation</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3"/>
                  </a:ext>
                </a:extLst>
              </a:tr>
              <a:tr h="466326">
                <a:tc>
                  <a:txBody>
                    <a:bodyPr/>
                    <a:lstStyle/>
                    <a:p>
                      <a:pPr>
                        <a:lnSpc>
                          <a:spcPct val="100000"/>
                        </a:lnSpc>
                        <a:spcAft>
                          <a:spcPts val="0"/>
                        </a:spcAft>
                      </a:pPr>
                      <a:r>
                        <a:rPr lang="en-GB" sz="1000" kern="100">
                          <a:effectLst/>
                        </a:rPr>
                        <a:t>Newton et al (2023)</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Common mental health &amp;/or physical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Common mental health and/or physical health in primary care</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UK</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4,896</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4,889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Fair to good</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Standard vocational rehabilitation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4"/>
                  </a:ext>
                </a:extLst>
              </a:tr>
              <a:tr h="308561">
                <a:tc>
                  <a:txBody>
                    <a:bodyPr/>
                    <a:lstStyle/>
                    <a:p>
                      <a:pPr>
                        <a:lnSpc>
                          <a:spcPct val="100000"/>
                        </a:lnSpc>
                        <a:spcAft>
                          <a:spcPts val="0"/>
                        </a:spcAft>
                      </a:pPr>
                      <a:r>
                        <a:rPr lang="en-GB" sz="1000" kern="100">
                          <a:effectLst/>
                        </a:rPr>
                        <a:t>Davis et al (2012)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Mild to moderate mental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Veterans with PTSD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42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43</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Fair</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Compensated work therapy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5"/>
                  </a:ext>
                </a:extLst>
              </a:tr>
              <a:tr h="308561">
                <a:tc>
                  <a:txBody>
                    <a:bodyPr/>
                    <a:lstStyle/>
                    <a:p>
                      <a:pPr>
                        <a:lnSpc>
                          <a:spcPct val="100000"/>
                        </a:lnSpc>
                        <a:spcAft>
                          <a:spcPts val="0"/>
                        </a:spcAft>
                      </a:pPr>
                      <a:r>
                        <a:rPr lang="en-GB" sz="1000" kern="100">
                          <a:effectLst/>
                        </a:rPr>
                        <a:t>Davis et al (2018)</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Mild to moderate mental health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Veterans with PTSD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US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271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270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Fair improving to good</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Compensated work therapy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6"/>
                  </a:ext>
                </a:extLst>
              </a:tr>
              <a:tr h="466326">
                <a:tc>
                  <a:txBody>
                    <a:bodyPr/>
                    <a:lstStyle/>
                    <a:p>
                      <a:pPr>
                        <a:lnSpc>
                          <a:spcPct val="100000"/>
                        </a:lnSpc>
                        <a:spcAft>
                          <a:spcPts val="0"/>
                        </a:spcAft>
                      </a:pPr>
                      <a:r>
                        <a:rPr lang="en-GB" sz="1000" kern="100">
                          <a:effectLst/>
                        </a:rPr>
                        <a:t>Reme et al (2019)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Moderate to severe mental health</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Depression, psychosis, panic disorders, drug/alcohol, bipolar disorder, anxiety</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229</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181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IPS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Below fair improved to fair to excellent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Non-integrated BAU services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Multi-site RCT (unbalanced groups)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7"/>
                  </a:ext>
                </a:extLst>
              </a:tr>
              <a:tr h="781852">
                <a:tc>
                  <a:txBody>
                    <a:bodyPr/>
                    <a:lstStyle/>
                    <a:p>
                      <a:pPr>
                        <a:lnSpc>
                          <a:spcPct val="100000"/>
                        </a:lnSpc>
                        <a:spcAft>
                          <a:spcPts val="0"/>
                        </a:spcAft>
                      </a:pPr>
                      <a:r>
                        <a:rPr lang="en-GB" sz="1000" kern="100">
                          <a:effectLst/>
                        </a:rPr>
                        <a:t>Poremski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Moderate to severe mental health + housing issues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Homeless or precariously housed 18-24yr olds with major depression, mania or hypomania, PTSD, panic disorder, mood disorder with psychotic features, psychotic disorder</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US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44</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41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rgbClr val="1778C7"/>
                          </a:solidFill>
                          <a:effectLst/>
                        </a:rPr>
                        <a:t>IPS + Housing First</a:t>
                      </a:r>
                      <a:endParaRPr lang="en-GB" sz="1000" kern="100" dirty="0">
                        <a:solidFill>
                          <a:srgbClr val="1778C7"/>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Fair improving to good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Non-integrated BAU services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Stratified 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8"/>
                  </a:ext>
                </a:extLst>
              </a:tr>
              <a:tr h="624087">
                <a:tc>
                  <a:txBody>
                    <a:bodyPr/>
                    <a:lstStyle/>
                    <a:p>
                      <a:pPr>
                        <a:lnSpc>
                          <a:spcPct val="100000"/>
                        </a:lnSpc>
                        <a:spcAft>
                          <a:spcPts val="0"/>
                        </a:spcAft>
                      </a:pPr>
                      <a:r>
                        <a:rPr lang="en-GB" sz="1000" kern="100">
                          <a:effectLst/>
                        </a:rPr>
                        <a:t>Ferguson et al (2012)</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Moderate to severe mental health + housing issues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Homeless 18-24yr olds with major depression, generalized anxiety, mania or hypomania, antisocial personality disorder, PTSD, substance misuse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US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20</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16</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chemeClr val="accent1"/>
                          </a:solidFill>
                          <a:effectLst/>
                        </a:rPr>
                        <a:t>Not reported</a:t>
                      </a:r>
                      <a:endParaRPr lang="en-GB" sz="1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Non-integrated BAU services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chemeClr val="accent1"/>
                          </a:solidFill>
                          <a:effectLst/>
                        </a:rPr>
                        <a:t>Non-RCT &amp; unmatched similar service &amp; participants</a:t>
                      </a:r>
                      <a:endParaRPr lang="en-GB" sz="10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9"/>
                  </a:ext>
                </a:extLst>
              </a:tr>
              <a:tr h="1255138">
                <a:tc>
                  <a:txBody>
                    <a:bodyPr/>
                    <a:lstStyle/>
                    <a:p>
                      <a:pPr>
                        <a:lnSpc>
                          <a:spcPct val="100000"/>
                        </a:lnSpc>
                        <a:spcAft>
                          <a:spcPts val="0"/>
                        </a:spcAft>
                      </a:pPr>
                      <a:r>
                        <a:rPr lang="en-GB" sz="1000" kern="100">
                          <a:effectLst/>
                        </a:rPr>
                        <a:t>Bejerholm et al (2017)</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Moderate to severe mental health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Affective disorders (depressive episode, recurrent depression, bipolar disorder, mania or hypomania)</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Sweden</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33</a:t>
                      </a:r>
                    </a:p>
                    <a:p>
                      <a:pPr>
                        <a:lnSpc>
                          <a:spcPct val="100000"/>
                        </a:lnSpc>
                        <a:spcAft>
                          <a:spcPts val="0"/>
                        </a:spcAft>
                      </a:pPr>
                      <a:r>
                        <a:rPr lang="en-GB" sz="1000" kern="100">
                          <a:effectLst/>
                        </a:rPr>
                        <a:t> </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25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solidFill>
                            <a:srgbClr val="1778C7"/>
                          </a:solidFill>
                          <a:effectLst/>
                        </a:rPr>
                        <a:t>IPS + motivational interviewing + cognitive strategies + structured time-use patterning</a:t>
                      </a:r>
                      <a:endParaRPr lang="en-GB" sz="1000" kern="100" dirty="0">
                        <a:solidFill>
                          <a:srgbClr val="1778C7"/>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IPS</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Good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Non-integrated BAU services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RCT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10"/>
                  </a:ext>
                </a:extLst>
              </a:tr>
              <a:tr h="624087">
                <a:tc>
                  <a:txBody>
                    <a:bodyPr/>
                    <a:lstStyle/>
                    <a:p>
                      <a:pPr>
                        <a:lnSpc>
                          <a:spcPct val="100000"/>
                        </a:lnSpc>
                        <a:spcAft>
                          <a:spcPts val="0"/>
                        </a:spcAft>
                      </a:pPr>
                      <a:r>
                        <a:rPr lang="en-GB" sz="1000" kern="100">
                          <a:effectLst/>
                        </a:rPr>
                        <a:t>Brinchmann et al (2024)</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Common mental health or somatic disorder</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Adults 18-40 years old with significantly reduced capacity to work due to medical condition(s), receiving the work assessment allowance benefit and mental health support</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Norway</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561</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3150</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rPr>
                        <a:t>IPS</a:t>
                      </a:r>
                      <a:endParaRPr lang="en-GB"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Fair to good</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Non-integrated BAU</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dirty="0">
                          <a:effectLst/>
                        </a:rPr>
                        <a:t>Difference-in-difference estimation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1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2D003F-8547-DE80-CD7C-69F5E53D1C65}"/>
              </a:ext>
            </a:extLst>
          </p:cNvPr>
          <p:cNvSpPr>
            <a:spLocks noGrp="1"/>
          </p:cNvSpPr>
          <p:nvPr>
            <p:ph type="sldNum" sz="quarter" idx="12"/>
          </p:nvPr>
        </p:nvSpPr>
        <p:spPr/>
        <p:txBody>
          <a:bodyPr/>
          <a:lstStyle/>
          <a:p>
            <a:pPr>
              <a:defRPr/>
            </a:pPr>
            <a:fld id="{47212808-3985-4C74-AB47-C8E26AADC2A1}" type="slidenum">
              <a:rPr lang="en-US"/>
              <a:pPr>
                <a:defRPr/>
              </a:pPr>
              <a:t>9</a:t>
            </a:fld>
            <a:endParaRPr lang="en-US"/>
          </a:p>
        </p:txBody>
      </p:sp>
      <p:graphicFrame>
        <p:nvGraphicFramePr>
          <p:cNvPr id="5" name="Table 4">
            <a:extLst>
              <a:ext uri="{FF2B5EF4-FFF2-40B4-BE49-F238E27FC236}">
                <a16:creationId xmlns:a16="http://schemas.microsoft.com/office/drawing/2014/main" id="{150389D7-919B-80A4-4C61-02A34A3EAA98}"/>
              </a:ext>
            </a:extLst>
          </p:cNvPr>
          <p:cNvGraphicFramePr>
            <a:graphicFrameLocks noGrp="1"/>
          </p:cNvGraphicFramePr>
          <p:nvPr/>
        </p:nvGraphicFramePr>
        <p:xfrm>
          <a:off x="0" y="231775"/>
          <a:ext cx="12191999" cy="6413500"/>
        </p:xfrm>
        <a:graphic>
          <a:graphicData uri="http://schemas.openxmlformats.org/drawingml/2006/table">
            <a:tbl>
              <a:tblPr firstRow="1" firstCol="1" bandRow="1">
                <a:tableStyleId>{5C22544A-7EE6-4342-B048-85BDC9FD1C3A}</a:tableStyleId>
              </a:tblPr>
              <a:tblGrid>
                <a:gridCol w="1094842">
                  <a:extLst>
                    <a:ext uri="{9D8B030D-6E8A-4147-A177-3AD203B41FA5}">
                      <a16:colId xmlns:a16="http://schemas.microsoft.com/office/drawing/2014/main" val="20000"/>
                    </a:ext>
                  </a:extLst>
                </a:gridCol>
                <a:gridCol w="1319173">
                  <a:extLst>
                    <a:ext uri="{9D8B030D-6E8A-4147-A177-3AD203B41FA5}">
                      <a16:colId xmlns:a16="http://schemas.microsoft.com/office/drawing/2014/main" val="20001"/>
                    </a:ext>
                  </a:extLst>
                </a:gridCol>
                <a:gridCol w="2748078">
                  <a:extLst>
                    <a:ext uri="{9D8B030D-6E8A-4147-A177-3AD203B41FA5}">
                      <a16:colId xmlns:a16="http://schemas.microsoft.com/office/drawing/2014/main" val="20002"/>
                    </a:ext>
                  </a:extLst>
                </a:gridCol>
                <a:gridCol w="770534">
                  <a:extLst>
                    <a:ext uri="{9D8B030D-6E8A-4147-A177-3AD203B41FA5}">
                      <a16:colId xmlns:a16="http://schemas.microsoft.com/office/drawing/2014/main" val="20003"/>
                    </a:ext>
                  </a:extLst>
                </a:gridCol>
                <a:gridCol w="658369">
                  <a:extLst>
                    <a:ext uri="{9D8B030D-6E8A-4147-A177-3AD203B41FA5}">
                      <a16:colId xmlns:a16="http://schemas.microsoft.com/office/drawing/2014/main" val="20004"/>
                    </a:ext>
                  </a:extLst>
                </a:gridCol>
                <a:gridCol w="658369">
                  <a:extLst>
                    <a:ext uri="{9D8B030D-6E8A-4147-A177-3AD203B41FA5}">
                      <a16:colId xmlns:a16="http://schemas.microsoft.com/office/drawing/2014/main" val="20005"/>
                    </a:ext>
                  </a:extLst>
                </a:gridCol>
                <a:gridCol w="1097278">
                  <a:extLst>
                    <a:ext uri="{9D8B030D-6E8A-4147-A177-3AD203B41FA5}">
                      <a16:colId xmlns:a16="http://schemas.microsoft.com/office/drawing/2014/main" val="20006"/>
                    </a:ext>
                  </a:extLst>
                </a:gridCol>
                <a:gridCol w="648615">
                  <a:extLst>
                    <a:ext uri="{9D8B030D-6E8A-4147-A177-3AD203B41FA5}">
                      <a16:colId xmlns:a16="http://schemas.microsoft.com/office/drawing/2014/main" val="20007"/>
                    </a:ext>
                  </a:extLst>
                </a:gridCol>
                <a:gridCol w="1109473">
                  <a:extLst>
                    <a:ext uri="{9D8B030D-6E8A-4147-A177-3AD203B41FA5}">
                      <a16:colId xmlns:a16="http://schemas.microsoft.com/office/drawing/2014/main" val="20008"/>
                    </a:ext>
                  </a:extLst>
                </a:gridCol>
                <a:gridCol w="1097278">
                  <a:extLst>
                    <a:ext uri="{9D8B030D-6E8A-4147-A177-3AD203B41FA5}">
                      <a16:colId xmlns:a16="http://schemas.microsoft.com/office/drawing/2014/main" val="20009"/>
                    </a:ext>
                  </a:extLst>
                </a:gridCol>
                <a:gridCol w="989990">
                  <a:extLst>
                    <a:ext uri="{9D8B030D-6E8A-4147-A177-3AD203B41FA5}">
                      <a16:colId xmlns:a16="http://schemas.microsoft.com/office/drawing/2014/main" val="20010"/>
                    </a:ext>
                  </a:extLst>
                </a:gridCol>
              </a:tblGrid>
              <a:tr h="449089">
                <a:tc>
                  <a:txBody>
                    <a:bodyPr/>
                    <a:lstStyle/>
                    <a:p>
                      <a:pPr>
                        <a:lnSpc>
                          <a:spcPct val="100000"/>
                        </a:lnSpc>
                        <a:spcAft>
                          <a:spcPts val="0"/>
                        </a:spcAft>
                      </a:pPr>
                      <a:r>
                        <a:rPr lang="en-GB" sz="1000" kern="100" dirty="0">
                          <a:effectLst/>
                          <a:latin typeface="+mn-lt"/>
                        </a:rPr>
                        <a:t>Study</a:t>
                      </a:r>
                      <a:endParaRPr lang="en-GB" sz="1000" kern="100" dirty="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Broad Condition/ Population group</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Condition/ Population details</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Country</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Sample Size (t)</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Sample size (c)</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Intervention</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Fidelity Scale</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Fidelity Level</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Control Group</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tc>
                  <a:txBody>
                    <a:bodyPr/>
                    <a:lstStyle/>
                    <a:p>
                      <a:pPr>
                        <a:lnSpc>
                          <a:spcPct val="100000"/>
                        </a:lnSpc>
                        <a:spcAft>
                          <a:spcPts val="0"/>
                        </a:spcAft>
                      </a:pPr>
                      <a:r>
                        <a:rPr lang="en-GB" sz="1000" kern="100">
                          <a:effectLst/>
                          <a:latin typeface="+mn-lt"/>
                        </a:rPr>
                        <a:t>Method</a:t>
                      </a:r>
                      <a:endParaRPr lang="en-GB" sz="1000" kern="100">
                        <a:effectLst/>
                        <a:latin typeface="+mn-lt"/>
                        <a:ea typeface="Calibri" panose="020F0502020204030204" pitchFamily="34" charset="0"/>
                        <a:cs typeface="Times New Roman" panose="02020603050405020304" pitchFamily="18" charset="0"/>
                      </a:endParaRPr>
                    </a:p>
                  </a:txBody>
                  <a:tcPr marL="33433" marR="33433" marT="0" marB="0"/>
                </a:tc>
                <a:extLst>
                  <a:ext uri="{0D108BD9-81ED-4DB2-BD59-A6C34878D82A}">
                    <a16:rowId xmlns:a16="http://schemas.microsoft.com/office/drawing/2014/main" val="10000"/>
                  </a:ext>
                </a:extLst>
              </a:tr>
              <a:tr h="1066891">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LePage et al (2016)</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Substance misuse and/or common mental health </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Formerly incarcerated veterans with substance issues (88%) and/or mental health issue (59%) of which predominantly depression</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46</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38</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Modified IPS (no integration, larger caseloads, some exclusions, some mandation)</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Non-integrated BAU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RCT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69897">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Lones et al (2017)</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Substance misuse</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Opioid misuse</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22</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23</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Non-integrated BAU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RCT waitlist control group</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3491">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Marsden et al (2024)</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Substance misuse</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Opioid, alcohol, cannabis and stimulants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UK</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844</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843</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 to good</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Non-integrated BAU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RCT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62065">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Rosenheck and Mares (2007)</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Homeless veterans and with substance misuse and/or moderate to severe mental health </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82% present with alcohol or drug abuse or dependence. Of mental health conditions present the largest groups are major affective disorder (36%) and personality disorder (31%)</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321</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308</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Modified IPS (limited integration, no staffing items)</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 to good. One weaker fidelity sites.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Non-integrated BAU services</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Multi-site pre-post </a:t>
                      </a:r>
                      <a:r>
                        <a:rPr lang="en-GB" sz="1000" kern="100" dirty="0" err="1">
                          <a:solidFill>
                            <a:schemeClr val="accent1"/>
                          </a:solidFill>
                          <a:effectLst/>
                          <a:latin typeface="+mn-lt"/>
                          <a:ea typeface="Calibri" panose="020F0502020204030204" pitchFamily="34" charset="0"/>
                          <a:cs typeface="Calibri" panose="020F0502020204030204" pitchFamily="34" charset="0"/>
                        </a:rPr>
                        <a:t>nonequiv-alent</a:t>
                      </a:r>
                      <a:r>
                        <a:rPr lang="en-GB" sz="1000" kern="100" dirty="0">
                          <a:solidFill>
                            <a:schemeClr val="accent1"/>
                          </a:solidFill>
                          <a:effectLst/>
                          <a:latin typeface="+mn-lt"/>
                          <a:ea typeface="Calibri" panose="020F0502020204030204" pitchFamily="34" charset="0"/>
                          <a:cs typeface="Calibri" panose="020F0502020204030204" pitchFamily="34" charset="0"/>
                        </a:rPr>
                        <a:t> control group design</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09652">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Ottomanelli et al (2012)</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Spinal cord injury</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Veterans with spinal cord injury (with dominant co-morbidities being 32% also presenting with hypertension, 35% with depression, 29% with substance issues)</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US</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81</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76</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 </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Non-integrated BAU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RCT via biased coin randomiz-ation</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09652">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Sveinsdottir et al (2020)</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NEET young adults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18-29yr olds not in employment education or training, in receipt of benefits, subject to work activation expectations and wanting to move into competitive employment.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Norway</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46</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37</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IPS (no integration)</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Below fair improved to fair.</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Traineeship in a sheltered business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RCT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66366">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Sveinsdottir et al (2022)</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Chronic pain</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Workless Oslo residents eligible for interdisciplinary hospital treatment.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Norway</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38</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20</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IPS</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IPS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Fair</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Inter-disciplinary pain treatment only.</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Unbalanced RCT</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781919">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Mawhood and Howlin (1999)</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Intellectual disabilities and autism spectrum disorder (ASD)</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Diagnosed autism, IQ&gt;70, Greater London resident, able to travel independently, no other significant psychiatric or physical conditions, capable of fairly independent employment eventually</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UK</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30</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20</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SEQF</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n/a </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Not measured</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BAU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Pre-post </a:t>
                      </a:r>
                      <a:r>
                        <a:rPr lang="en-GB" sz="1000" kern="100" dirty="0" err="1">
                          <a:solidFill>
                            <a:schemeClr val="accent1"/>
                          </a:solidFill>
                          <a:effectLst/>
                          <a:latin typeface="+mn-lt"/>
                          <a:ea typeface="Calibri" panose="020F0502020204030204" pitchFamily="34" charset="0"/>
                          <a:cs typeface="Calibri" panose="020F0502020204030204" pitchFamily="34" charset="0"/>
                        </a:rPr>
                        <a:t>nonequiv-alent</a:t>
                      </a:r>
                      <a:r>
                        <a:rPr lang="en-GB" sz="1000" kern="100" dirty="0">
                          <a:solidFill>
                            <a:schemeClr val="accent1"/>
                          </a:solidFill>
                          <a:effectLst/>
                          <a:latin typeface="+mn-lt"/>
                          <a:ea typeface="Calibri" panose="020F0502020204030204" pitchFamily="34" charset="0"/>
                          <a:cs typeface="Calibri" panose="020F0502020204030204" pitchFamily="34" charset="0"/>
                        </a:rPr>
                        <a:t> control group design</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914478">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Wehman et al (2014)</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Young adults with intellectual disabilities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As primary conditions the sample is comprised of individuals with intellectual disabilities (72%, autism (13%), cerebral palsy (7%) and traumatic brain injury (7%). Aged between 16 and 25 yrs (average age 19 yrs)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US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8,462</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14,836</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SEQF</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n/a</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solidFill>
                            <a:schemeClr val="accent1"/>
                          </a:solidFill>
                          <a:effectLst/>
                          <a:latin typeface="+mn-lt"/>
                          <a:ea typeface="Calibri" panose="020F0502020204030204" pitchFamily="34" charset="0"/>
                          <a:cs typeface="Calibri" panose="020F0502020204030204" pitchFamily="34" charset="0"/>
                        </a:rPr>
                        <a:t>Not measured</a:t>
                      </a:r>
                      <a:endParaRPr lang="en-GB" sz="1000" kern="1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a:effectLst/>
                          <a:latin typeface="+mn-lt"/>
                          <a:ea typeface="Calibri" panose="020F0502020204030204" pitchFamily="34" charset="0"/>
                          <a:cs typeface="Calibri" panose="020F0502020204030204" pitchFamily="34" charset="0"/>
                        </a:rPr>
                        <a:t>BAU vocational rehabilitation services</a:t>
                      </a:r>
                      <a:endParaRPr lang="en-GB" sz="1000" kern="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000" kern="100" dirty="0">
                          <a:effectLst/>
                          <a:latin typeface="+mn-lt"/>
                          <a:ea typeface="Calibri" panose="020F0502020204030204" pitchFamily="34" charset="0"/>
                          <a:cs typeface="Calibri" panose="020F0502020204030204" pitchFamily="34" charset="0"/>
                        </a:rPr>
                        <a:t>Classification and regression tree (CART) statistical matching method</a:t>
                      </a:r>
                      <a:endParaRPr lang="en-GB" sz="1000" kern="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B&amp;D-Powerpoint Template_16x9">
  <a:themeElements>
    <a:clrScheme name="BUSINESS SCHOOL">
      <a:dk1>
        <a:srgbClr val="2B2B2B"/>
      </a:dk1>
      <a:lt1>
        <a:srgbClr val="FCFFFF"/>
      </a:lt1>
      <a:dk2>
        <a:srgbClr val="2B2B2B"/>
      </a:dk2>
      <a:lt2>
        <a:srgbClr val="FFFFFF"/>
      </a:lt2>
      <a:accent1>
        <a:srgbClr val="ED2F24"/>
      </a:accent1>
      <a:accent2>
        <a:srgbClr val="ED2F24"/>
      </a:accent2>
      <a:accent3>
        <a:srgbClr val="ED2F24"/>
      </a:accent3>
      <a:accent4>
        <a:srgbClr val="ED2F24"/>
      </a:accent4>
      <a:accent5>
        <a:srgbClr val="ED2F24"/>
      </a:accent5>
      <a:accent6>
        <a:srgbClr val="ED2F24"/>
      </a:accent6>
      <a:hlink>
        <a:srgbClr val="ED2F24"/>
      </a:hlink>
      <a:folHlink>
        <a:srgbClr val="00000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9ed3072-77aa-4380-ae7d-747970f9b4c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A85837B3C64E44AB976BC072C4A749" ma:contentTypeVersion="10" ma:contentTypeDescription="Create a new document." ma:contentTypeScope="" ma:versionID="5b70149ab2c94eed4f8df1671d4b8fd5">
  <xsd:schema xmlns:xsd="http://www.w3.org/2001/XMLSchema" xmlns:xs="http://www.w3.org/2001/XMLSchema" xmlns:p="http://schemas.microsoft.com/office/2006/metadata/properties" xmlns:ns3="39ed3072-77aa-4380-ae7d-747970f9b4c0" xmlns:ns4="6f8e02be-99aa-4b84-86a9-ceb6d628b144" targetNamespace="http://schemas.microsoft.com/office/2006/metadata/properties" ma:root="true" ma:fieldsID="bf0c458312492cd22ec91d891865af96" ns3:_="" ns4:_="">
    <xsd:import namespace="39ed3072-77aa-4380-ae7d-747970f9b4c0"/>
    <xsd:import namespace="6f8e02be-99aa-4b84-86a9-ceb6d628b14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ed3072-77aa-4380-ae7d-747970f9b4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8e02be-99aa-4b84-86a9-ceb6d628b1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A9AE4B-93DF-493F-B089-2C83C490D98D}">
  <ds:schemaRefs>
    <ds:schemaRef ds:uri="39ed3072-77aa-4380-ae7d-747970f9b4c0"/>
    <ds:schemaRef ds:uri="6f8e02be-99aa-4b84-86a9-ceb6d628b14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1ED2102-15DC-40C0-9B14-F04AD89CA498}">
  <ds:schemaRefs>
    <ds:schemaRef ds:uri="39ed3072-77aa-4380-ae7d-747970f9b4c0"/>
    <ds:schemaRef ds:uri="6f8e02be-99aa-4b84-86a9-ceb6d628b1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7FBFAEC-3FCD-419F-B88A-4A49A1D1A8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1230</TotalTime>
  <Words>5624</Words>
  <Application>Microsoft Office PowerPoint</Application>
  <PresentationFormat>Widescreen</PresentationFormat>
  <Paragraphs>1257</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Aptos</vt:lpstr>
      <vt:lpstr>Arial</vt:lpstr>
      <vt:lpstr>Arial Black</vt:lpstr>
      <vt:lpstr>Calibri</vt:lpstr>
      <vt:lpstr>Lato</vt:lpstr>
      <vt:lpstr>Montserrat</vt:lpstr>
      <vt:lpstr>System Font Regular</vt:lpstr>
      <vt:lpstr>Wingdings</vt:lpstr>
      <vt:lpstr>B&amp;D-Powerpoint Template_16x9</vt:lpstr>
      <vt:lpstr>PowerPoint Presentation</vt:lpstr>
      <vt:lpstr>Project overview</vt:lpstr>
      <vt:lpstr>Research aims &amp; work packages</vt:lpstr>
      <vt:lpstr>WP1: Systematic review</vt:lpstr>
      <vt:lpstr>Search criteria</vt:lpstr>
      <vt:lpstr>PRISMA flow diagram</vt:lpstr>
      <vt:lpstr>Existing reviews &amp; 20 eligible studies by population group</vt:lpstr>
      <vt:lpstr>PowerPoint Presentation</vt:lpstr>
      <vt:lpstr>PowerPoint Presentation</vt:lpstr>
      <vt:lpstr>Job entry impact evidence</vt:lpstr>
      <vt:lpstr>Job entry impact evidence</vt:lpstr>
      <vt:lpstr>Meta-analysis of job entry impact evidence</vt:lpstr>
      <vt:lpstr>PowerPoint Presentation</vt:lpstr>
      <vt:lpstr>PowerPoint Presentation</vt:lpstr>
      <vt:lpstr>Reflections on the quantitative evidence </vt:lpstr>
      <vt:lpstr>References</vt:lpstr>
      <vt:lpstr>Up next…</vt:lpstr>
      <vt:lpstr>NIHR acknowledgement and disclaimer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AMC</dc:creator>
  <cp:lastModifiedBy>Adam Whitworth</cp:lastModifiedBy>
  <cp:revision>34</cp:revision>
  <dcterms:created xsi:type="dcterms:W3CDTF">2020-02-05T16:03:23Z</dcterms:created>
  <dcterms:modified xsi:type="dcterms:W3CDTF">2024-03-13T16:10:15Z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0x010100C3A85837B3C64E44AB976BC072C4A749</vt:lpwstr>
  </property>
</Properties>
</file>